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3" r:id="rId2"/>
    <p:sldId id="280" r:id="rId3"/>
    <p:sldId id="316" r:id="rId4"/>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B343"/>
    <a:srgbClr val="F30157"/>
    <a:srgbClr val="42A5F6"/>
    <a:srgbClr val="F44156"/>
    <a:srgbClr val="FFCF3F"/>
    <a:srgbClr val="CA4E04"/>
    <a:srgbClr val="225204"/>
    <a:srgbClr val="C4867C"/>
    <a:srgbClr val="2FA2CF"/>
    <a:srgbClr val="2BA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07" autoAdjust="0"/>
    <p:restoredTop sz="94660"/>
  </p:normalViewPr>
  <p:slideViewPr>
    <p:cSldViewPr snapToGrid="0">
      <p:cViewPr varScale="1">
        <p:scale>
          <a:sx n="86" d="100"/>
          <a:sy n="86" d="100"/>
        </p:scale>
        <p:origin x="215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28F847-837B-4A13-AE7D-EC76CDDC2C43}" type="datetimeFigureOut">
              <a:rPr lang="en-US" smtClean="0"/>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19699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F847-837B-4A13-AE7D-EC76CDDC2C43}" type="datetimeFigureOut">
              <a:rPr lang="en-US" smtClean="0"/>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71603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F847-837B-4A13-AE7D-EC76CDDC2C43}" type="datetimeFigureOut">
              <a:rPr lang="en-US" smtClean="0"/>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392749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28F847-837B-4A13-AE7D-EC76CDDC2C43}" type="datetimeFigureOut">
              <a:rPr lang="en-US" smtClean="0"/>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256475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28F847-837B-4A13-AE7D-EC76CDDC2C43}" type="datetimeFigureOut">
              <a:rPr lang="en-US" smtClean="0"/>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381115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28F847-837B-4A13-AE7D-EC76CDDC2C43}" type="datetimeFigureOut">
              <a:rPr lang="en-US" smtClean="0"/>
              <a:t>3/13/20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105953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28F847-837B-4A13-AE7D-EC76CDDC2C43}" type="datetimeFigureOut">
              <a:rPr lang="en-US" smtClean="0"/>
              <a:t>3/13/20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39805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28F847-837B-4A13-AE7D-EC76CDDC2C43}" type="datetimeFigureOut">
              <a:rPr lang="en-US" smtClean="0"/>
              <a:t>3/13/20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63373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8F847-837B-4A13-AE7D-EC76CDDC2C43}" type="datetimeFigureOut">
              <a:rPr lang="en-US" smtClean="0"/>
              <a:t>3/13/20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80002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4D28F847-837B-4A13-AE7D-EC76CDDC2C43}" type="datetimeFigureOut">
              <a:rPr lang="en-US" smtClean="0"/>
              <a:t>3/13/20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376161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4D28F847-837B-4A13-AE7D-EC76CDDC2C43}" type="datetimeFigureOut">
              <a:rPr lang="en-US" smtClean="0"/>
              <a:t>3/13/20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7465D1-621B-482F-9A91-690BFA0195AF}" type="slidenum">
              <a:rPr lang="en-US" smtClean="0"/>
              <a:t>‹#›</a:t>
            </a:fld>
            <a:endParaRPr lang="en-US" dirty="0"/>
          </a:p>
        </p:txBody>
      </p:sp>
    </p:spTree>
    <p:extLst>
      <p:ext uri="{BB962C8B-B14F-4D97-AF65-F5344CB8AC3E}">
        <p14:creationId xmlns:p14="http://schemas.microsoft.com/office/powerpoint/2010/main" val="257746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D28F847-837B-4A13-AE7D-EC76CDDC2C43}" type="datetimeFigureOut">
              <a:rPr lang="en-US" smtClean="0"/>
              <a:t>3/13/20</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57465D1-621B-482F-9A91-690BFA0195AF}" type="slidenum">
              <a:rPr lang="en-US" smtClean="0"/>
              <a:t>‹#›</a:t>
            </a:fld>
            <a:endParaRPr lang="en-US" dirty="0"/>
          </a:p>
        </p:txBody>
      </p:sp>
    </p:spTree>
    <p:extLst>
      <p:ext uri="{BB962C8B-B14F-4D97-AF65-F5344CB8AC3E}">
        <p14:creationId xmlns:p14="http://schemas.microsoft.com/office/powerpoint/2010/main" val="4045463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02DE99-CE8C-431F-A48F-09224F1ADA78}"/>
              </a:ext>
            </a:extLst>
          </p:cNvPr>
          <p:cNvSpPr txBox="1"/>
          <p:nvPr/>
        </p:nvSpPr>
        <p:spPr>
          <a:xfrm>
            <a:off x="114300" y="48922"/>
            <a:ext cx="7518400" cy="1092607"/>
          </a:xfrm>
          <a:prstGeom prst="rect">
            <a:avLst/>
          </a:prstGeom>
          <a:noFill/>
        </p:spPr>
        <p:txBody>
          <a:bodyPr wrap="square" rtlCol="0">
            <a:spAutoFit/>
          </a:bodyPr>
          <a:lstStyle/>
          <a:p>
            <a:pPr algn="ctr"/>
            <a:r>
              <a:rPr lang="en-US" sz="6500" dirty="0">
                <a:latin typeface="Century Gothic" panose="020B0502020202020204" pitchFamily="34" charset="0"/>
              </a:rPr>
              <a:t>TEXT </a:t>
            </a:r>
            <a:r>
              <a:rPr lang="en-US" sz="6500" b="1" dirty="0">
                <a:latin typeface="Century Gothic" panose="020B0502020202020204" pitchFamily="34" charset="0"/>
              </a:rPr>
              <a:t>ANNOTATION</a:t>
            </a:r>
          </a:p>
        </p:txBody>
      </p:sp>
      <p:sp>
        <p:nvSpPr>
          <p:cNvPr id="5" name="Rectangle 4">
            <a:extLst>
              <a:ext uri="{FF2B5EF4-FFF2-40B4-BE49-F238E27FC236}">
                <a16:creationId xmlns:a16="http://schemas.microsoft.com/office/drawing/2014/main" id="{802C53C9-AC86-4A41-925A-295E32037C2A}"/>
              </a:ext>
            </a:extLst>
          </p:cNvPr>
          <p:cNvSpPr/>
          <p:nvPr/>
        </p:nvSpPr>
        <p:spPr>
          <a:xfrm>
            <a:off x="241300" y="1562100"/>
            <a:ext cx="7277100" cy="815703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ABB6A56-3777-419C-BBF0-0F465265903F}"/>
              </a:ext>
            </a:extLst>
          </p:cNvPr>
          <p:cNvSpPr txBox="1"/>
          <p:nvPr/>
        </p:nvSpPr>
        <p:spPr>
          <a:xfrm>
            <a:off x="127000" y="1074920"/>
            <a:ext cx="7518400" cy="307777"/>
          </a:xfrm>
          <a:prstGeom prst="rect">
            <a:avLst/>
          </a:prstGeom>
          <a:noFill/>
        </p:spPr>
        <p:txBody>
          <a:bodyPr wrap="square" rtlCol="0">
            <a:spAutoFit/>
          </a:bodyPr>
          <a:lstStyle/>
          <a:p>
            <a:pPr algn="ctr"/>
            <a:r>
              <a:rPr lang="en-US" sz="1400" dirty="0">
                <a:latin typeface="Century Gothic" panose="020B0502020202020204" pitchFamily="34" charset="0"/>
              </a:rPr>
              <a:t>Use the following directions to annotate each of the texts in this journal. </a:t>
            </a:r>
          </a:p>
        </p:txBody>
      </p:sp>
      <p:sp>
        <p:nvSpPr>
          <p:cNvPr id="7" name="Arrow: Right 6">
            <a:extLst>
              <a:ext uri="{FF2B5EF4-FFF2-40B4-BE49-F238E27FC236}">
                <a16:creationId xmlns:a16="http://schemas.microsoft.com/office/drawing/2014/main" id="{D16E9B17-5345-4FD9-879F-BD9FDD1A2B7E}"/>
              </a:ext>
            </a:extLst>
          </p:cNvPr>
          <p:cNvSpPr/>
          <p:nvPr/>
        </p:nvSpPr>
        <p:spPr>
          <a:xfrm>
            <a:off x="431800" y="1701800"/>
            <a:ext cx="1181100" cy="49032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Isosceles Triangle 7">
            <a:extLst>
              <a:ext uri="{FF2B5EF4-FFF2-40B4-BE49-F238E27FC236}">
                <a16:creationId xmlns:a16="http://schemas.microsoft.com/office/drawing/2014/main" id="{E41B5C31-281D-4B77-9800-F767383F4604}"/>
              </a:ext>
            </a:extLst>
          </p:cNvPr>
          <p:cNvSpPr/>
          <p:nvPr/>
        </p:nvSpPr>
        <p:spPr>
          <a:xfrm>
            <a:off x="431800" y="2450103"/>
            <a:ext cx="1181100" cy="6223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5 Points 8">
            <a:extLst>
              <a:ext uri="{FF2B5EF4-FFF2-40B4-BE49-F238E27FC236}">
                <a16:creationId xmlns:a16="http://schemas.microsoft.com/office/drawing/2014/main" id="{9D222CF3-AB9F-4784-8D1F-10D0A80225C2}"/>
              </a:ext>
            </a:extLst>
          </p:cNvPr>
          <p:cNvSpPr/>
          <p:nvPr/>
        </p:nvSpPr>
        <p:spPr>
          <a:xfrm>
            <a:off x="457200" y="3330377"/>
            <a:ext cx="1130300" cy="105410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73BE320-00C4-4BA8-9676-8AD8F6B8F1EA}"/>
              </a:ext>
            </a:extLst>
          </p:cNvPr>
          <p:cNvSpPr/>
          <p:nvPr/>
        </p:nvSpPr>
        <p:spPr>
          <a:xfrm>
            <a:off x="431800" y="4762500"/>
            <a:ext cx="11811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5851CFB0-A9B0-407F-B7E1-9CBEC5DD35CF}"/>
              </a:ext>
            </a:extLst>
          </p:cNvPr>
          <p:cNvSpPr/>
          <p:nvPr/>
        </p:nvSpPr>
        <p:spPr>
          <a:xfrm>
            <a:off x="571500" y="5727700"/>
            <a:ext cx="927100" cy="9525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Folded Corner 11">
            <a:extLst>
              <a:ext uri="{FF2B5EF4-FFF2-40B4-BE49-F238E27FC236}">
                <a16:creationId xmlns:a16="http://schemas.microsoft.com/office/drawing/2014/main" id="{B49029E4-6A2A-474E-9924-446293CC2739}"/>
              </a:ext>
            </a:extLst>
          </p:cNvPr>
          <p:cNvSpPr/>
          <p:nvPr/>
        </p:nvSpPr>
        <p:spPr>
          <a:xfrm>
            <a:off x="457200" y="6884397"/>
            <a:ext cx="1130300" cy="9525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49D06F88-1EA0-416A-8924-52781CC66D25}"/>
              </a:ext>
            </a:extLst>
          </p:cNvPr>
          <p:cNvSpPr txBox="1"/>
          <p:nvPr/>
        </p:nvSpPr>
        <p:spPr>
          <a:xfrm>
            <a:off x="1803400" y="1701800"/>
            <a:ext cx="5537200" cy="461665"/>
          </a:xfrm>
          <a:prstGeom prst="rect">
            <a:avLst/>
          </a:prstGeom>
          <a:noFill/>
        </p:spPr>
        <p:txBody>
          <a:bodyPr wrap="square" rtlCol="0">
            <a:spAutoFit/>
          </a:bodyPr>
          <a:lstStyle/>
          <a:p>
            <a:pPr algn="ctr"/>
            <a:r>
              <a:rPr lang="en-US" sz="1200" dirty="0">
                <a:latin typeface="Century Gothic" panose="020B0502020202020204" pitchFamily="34" charset="0"/>
              </a:rPr>
              <a:t>Draw an arrow pointing at any words, phrases, or paragraphs that help the reader identify something new about the topic presented. </a:t>
            </a:r>
          </a:p>
        </p:txBody>
      </p:sp>
      <p:sp>
        <p:nvSpPr>
          <p:cNvPr id="17" name="TextBox 16">
            <a:extLst>
              <a:ext uri="{FF2B5EF4-FFF2-40B4-BE49-F238E27FC236}">
                <a16:creationId xmlns:a16="http://schemas.microsoft.com/office/drawing/2014/main" id="{28AAE281-46E0-4B9B-BD0A-D3BE292D63BA}"/>
              </a:ext>
            </a:extLst>
          </p:cNvPr>
          <p:cNvSpPr txBox="1"/>
          <p:nvPr/>
        </p:nvSpPr>
        <p:spPr>
          <a:xfrm>
            <a:off x="1752600" y="2610738"/>
            <a:ext cx="5765800" cy="646331"/>
          </a:xfrm>
          <a:prstGeom prst="rect">
            <a:avLst/>
          </a:prstGeom>
          <a:noFill/>
        </p:spPr>
        <p:txBody>
          <a:bodyPr wrap="square" rtlCol="0">
            <a:spAutoFit/>
          </a:bodyPr>
          <a:lstStyle/>
          <a:p>
            <a:pPr algn="ctr"/>
            <a:r>
              <a:rPr lang="en-US" sz="1200" dirty="0">
                <a:latin typeface="Century Gothic" panose="020B0502020202020204" pitchFamily="34" charset="0"/>
              </a:rPr>
              <a:t>Draw a triangle next to or around any words you do not know.  </a:t>
            </a:r>
          </a:p>
          <a:p>
            <a:pPr algn="ctr"/>
            <a:r>
              <a:rPr lang="en-US" sz="1200" dirty="0">
                <a:latin typeface="Century Gothic" panose="020B0502020202020204" pitchFamily="34" charset="0"/>
              </a:rPr>
              <a:t>Then, look up the definition of the word. Write it in the margin or in </a:t>
            </a:r>
            <a:br>
              <a:rPr lang="en-US" sz="1200" dirty="0">
                <a:latin typeface="Century Gothic" panose="020B0502020202020204" pitchFamily="34" charset="0"/>
              </a:rPr>
            </a:br>
            <a:r>
              <a:rPr lang="en-US" sz="1200" dirty="0">
                <a:latin typeface="Century Gothic" panose="020B0502020202020204" pitchFamily="34" charset="0"/>
              </a:rPr>
              <a:t>your notes for future reference. </a:t>
            </a:r>
          </a:p>
        </p:txBody>
      </p:sp>
      <p:sp>
        <p:nvSpPr>
          <p:cNvPr id="18" name="TextBox 17">
            <a:extLst>
              <a:ext uri="{FF2B5EF4-FFF2-40B4-BE49-F238E27FC236}">
                <a16:creationId xmlns:a16="http://schemas.microsoft.com/office/drawing/2014/main" id="{CE163499-45B7-45AD-B352-C477F3402AB9}"/>
              </a:ext>
            </a:extLst>
          </p:cNvPr>
          <p:cNvSpPr txBox="1"/>
          <p:nvPr/>
        </p:nvSpPr>
        <p:spPr>
          <a:xfrm>
            <a:off x="1908175" y="3715332"/>
            <a:ext cx="5289550" cy="461665"/>
          </a:xfrm>
          <a:prstGeom prst="rect">
            <a:avLst/>
          </a:prstGeom>
          <a:noFill/>
        </p:spPr>
        <p:txBody>
          <a:bodyPr wrap="square" rtlCol="0">
            <a:spAutoFit/>
          </a:bodyPr>
          <a:lstStyle/>
          <a:p>
            <a:pPr algn="ctr"/>
            <a:r>
              <a:rPr lang="en-US" sz="1200" dirty="0">
                <a:latin typeface="Century Gothic" panose="020B0502020202020204" pitchFamily="34" charset="0"/>
              </a:rPr>
              <a:t>Draw a star next to any significant quotes. In the margin or in your notes, write WHY you believe the quote is significant to the passage. </a:t>
            </a:r>
          </a:p>
        </p:txBody>
      </p:sp>
      <p:sp>
        <p:nvSpPr>
          <p:cNvPr id="19" name="TextBox 18">
            <a:extLst>
              <a:ext uri="{FF2B5EF4-FFF2-40B4-BE49-F238E27FC236}">
                <a16:creationId xmlns:a16="http://schemas.microsoft.com/office/drawing/2014/main" id="{C2202A16-0214-4AD9-9F74-5BC766379F2B}"/>
              </a:ext>
            </a:extLst>
          </p:cNvPr>
          <p:cNvSpPr txBox="1"/>
          <p:nvPr/>
        </p:nvSpPr>
        <p:spPr>
          <a:xfrm>
            <a:off x="1866900" y="4912667"/>
            <a:ext cx="5537200" cy="461665"/>
          </a:xfrm>
          <a:prstGeom prst="rect">
            <a:avLst/>
          </a:prstGeom>
          <a:noFill/>
        </p:spPr>
        <p:txBody>
          <a:bodyPr wrap="square" rtlCol="0">
            <a:spAutoFit/>
          </a:bodyPr>
          <a:lstStyle/>
          <a:p>
            <a:pPr algn="ctr"/>
            <a:r>
              <a:rPr lang="en-US" sz="1200" dirty="0">
                <a:latin typeface="Century Gothic" panose="020B0502020202020204" pitchFamily="34" charset="0"/>
              </a:rPr>
              <a:t>Draw a rectangle around the part of the passage that BEST represents the author’s main idea. In the margin or in your notes, explain why. </a:t>
            </a:r>
          </a:p>
        </p:txBody>
      </p:sp>
      <p:sp>
        <p:nvSpPr>
          <p:cNvPr id="20" name="TextBox 19">
            <a:extLst>
              <a:ext uri="{FF2B5EF4-FFF2-40B4-BE49-F238E27FC236}">
                <a16:creationId xmlns:a16="http://schemas.microsoft.com/office/drawing/2014/main" id="{80D6A5B2-325E-49D4-9243-018D3AC29469}"/>
              </a:ext>
            </a:extLst>
          </p:cNvPr>
          <p:cNvSpPr txBox="1"/>
          <p:nvPr/>
        </p:nvSpPr>
        <p:spPr>
          <a:xfrm>
            <a:off x="1908175" y="5965668"/>
            <a:ext cx="5537200" cy="461665"/>
          </a:xfrm>
          <a:prstGeom prst="rect">
            <a:avLst/>
          </a:prstGeom>
          <a:noFill/>
        </p:spPr>
        <p:txBody>
          <a:bodyPr wrap="square" rtlCol="0">
            <a:spAutoFit/>
          </a:bodyPr>
          <a:lstStyle/>
          <a:p>
            <a:pPr algn="ctr"/>
            <a:r>
              <a:rPr lang="en-US" sz="1200" dirty="0">
                <a:latin typeface="Century Gothic" panose="020B0502020202020204" pitchFamily="34" charset="0"/>
              </a:rPr>
              <a:t>Draw a circle around any use of figurative language. In the margin or in your notes, explain how the figurative language impacts the passage.</a:t>
            </a:r>
          </a:p>
        </p:txBody>
      </p:sp>
      <p:sp>
        <p:nvSpPr>
          <p:cNvPr id="21" name="TextBox 20">
            <a:extLst>
              <a:ext uri="{FF2B5EF4-FFF2-40B4-BE49-F238E27FC236}">
                <a16:creationId xmlns:a16="http://schemas.microsoft.com/office/drawing/2014/main" id="{D2A92B8D-A4E1-4C01-966D-B0F83B0392E5}"/>
              </a:ext>
            </a:extLst>
          </p:cNvPr>
          <p:cNvSpPr txBox="1"/>
          <p:nvPr/>
        </p:nvSpPr>
        <p:spPr>
          <a:xfrm>
            <a:off x="1752599" y="7129814"/>
            <a:ext cx="5765799" cy="461665"/>
          </a:xfrm>
          <a:prstGeom prst="rect">
            <a:avLst/>
          </a:prstGeom>
          <a:noFill/>
        </p:spPr>
        <p:txBody>
          <a:bodyPr wrap="square" rtlCol="0">
            <a:spAutoFit/>
          </a:bodyPr>
          <a:lstStyle/>
          <a:p>
            <a:pPr algn="ctr"/>
            <a:r>
              <a:rPr lang="en-US" sz="1200" dirty="0">
                <a:latin typeface="Century Gothic" panose="020B0502020202020204" pitchFamily="34" charset="0"/>
              </a:rPr>
              <a:t>Place a sticky note next to any part of the passage that you do not understand. Write a specific question on the sticky note for class discussion. </a:t>
            </a:r>
          </a:p>
        </p:txBody>
      </p:sp>
      <p:sp>
        <p:nvSpPr>
          <p:cNvPr id="22" name="TextBox 21">
            <a:extLst>
              <a:ext uri="{FF2B5EF4-FFF2-40B4-BE49-F238E27FC236}">
                <a16:creationId xmlns:a16="http://schemas.microsoft.com/office/drawing/2014/main" id="{FE41BEB1-103D-4D1F-8B80-FBFF36C442A4}"/>
              </a:ext>
            </a:extLst>
          </p:cNvPr>
          <p:cNvSpPr txBox="1"/>
          <p:nvPr/>
        </p:nvSpPr>
        <p:spPr>
          <a:xfrm>
            <a:off x="1908175" y="8010435"/>
            <a:ext cx="5537200" cy="461665"/>
          </a:xfrm>
          <a:prstGeom prst="rect">
            <a:avLst/>
          </a:prstGeom>
          <a:noFill/>
        </p:spPr>
        <p:txBody>
          <a:bodyPr wrap="square" rtlCol="0">
            <a:spAutoFit/>
          </a:bodyPr>
          <a:lstStyle/>
          <a:p>
            <a:pPr algn="ctr"/>
            <a:r>
              <a:rPr lang="en-US" sz="1200" dirty="0">
                <a:latin typeface="Century Gothic" panose="020B0502020202020204" pitchFamily="34" charset="0"/>
              </a:rPr>
              <a:t>Highlight ONE quote that stands out most to you. In the margin or in your notes, explain why this quote made such an impact on you. </a:t>
            </a:r>
          </a:p>
        </p:txBody>
      </p:sp>
      <p:sp>
        <p:nvSpPr>
          <p:cNvPr id="23" name="TextBox 22">
            <a:extLst>
              <a:ext uri="{FF2B5EF4-FFF2-40B4-BE49-F238E27FC236}">
                <a16:creationId xmlns:a16="http://schemas.microsoft.com/office/drawing/2014/main" id="{704E7D6C-D396-49B3-A800-39C71AA21504}"/>
              </a:ext>
            </a:extLst>
          </p:cNvPr>
          <p:cNvSpPr txBox="1"/>
          <p:nvPr/>
        </p:nvSpPr>
        <p:spPr>
          <a:xfrm>
            <a:off x="1866900" y="8686283"/>
            <a:ext cx="5537200" cy="276999"/>
          </a:xfrm>
          <a:prstGeom prst="rect">
            <a:avLst/>
          </a:prstGeom>
          <a:noFill/>
        </p:spPr>
        <p:txBody>
          <a:bodyPr wrap="square" rtlCol="0">
            <a:spAutoFit/>
          </a:bodyPr>
          <a:lstStyle/>
          <a:p>
            <a:pPr algn="ctr"/>
            <a:r>
              <a:rPr lang="en-US" sz="1200" dirty="0">
                <a:latin typeface="Century Gothic" panose="020B0502020202020204" pitchFamily="34" charset="0"/>
              </a:rPr>
              <a:t>Underline any EXAMPLES the author provides about the topic. </a:t>
            </a:r>
          </a:p>
        </p:txBody>
      </p:sp>
      <p:sp>
        <p:nvSpPr>
          <p:cNvPr id="24" name="TextBox 23">
            <a:extLst>
              <a:ext uri="{FF2B5EF4-FFF2-40B4-BE49-F238E27FC236}">
                <a16:creationId xmlns:a16="http://schemas.microsoft.com/office/drawing/2014/main" id="{7B05B73E-7C97-499C-BD3D-BD3D347DCFE4}"/>
              </a:ext>
            </a:extLst>
          </p:cNvPr>
          <p:cNvSpPr txBox="1"/>
          <p:nvPr/>
        </p:nvSpPr>
        <p:spPr>
          <a:xfrm>
            <a:off x="1895475" y="9175338"/>
            <a:ext cx="5537200" cy="276999"/>
          </a:xfrm>
          <a:prstGeom prst="rect">
            <a:avLst/>
          </a:prstGeom>
          <a:noFill/>
        </p:spPr>
        <p:txBody>
          <a:bodyPr wrap="square" rtlCol="0">
            <a:spAutoFit/>
          </a:bodyPr>
          <a:lstStyle/>
          <a:p>
            <a:pPr algn="ctr"/>
            <a:r>
              <a:rPr lang="en-US" sz="1200" dirty="0">
                <a:latin typeface="Century Gothic" panose="020B0502020202020204" pitchFamily="34" charset="0"/>
              </a:rPr>
              <a:t>Cross out any information that is irrelevant to the topic, if any. </a:t>
            </a:r>
          </a:p>
        </p:txBody>
      </p:sp>
      <p:sp>
        <p:nvSpPr>
          <p:cNvPr id="25" name="TextBox 24">
            <a:extLst>
              <a:ext uri="{FF2B5EF4-FFF2-40B4-BE49-F238E27FC236}">
                <a16:creationId xmlns:a16="http://schemas.microsoft.com/office/drawing/2014/main" id="{973E9E57-5AE2-486C-97D5-B4FC052CD3BB}"/>
              </a:ext>
            </a:extLst>
          </p:cNvPr>
          <p:cNvSpPr txBox="1"/>
          <p:nvPr/>
        </p:nvSpPr>
        <p:spPr>
          <a:xfrm>
            <a:off x="3778249" y="9739784"/>
            <a:ext cx="3937000" cy="230832"/>
          </a:xfrm>
          <a:prstGeom prst="rect">
            <a:avLst/>
          </a:prstGeom>
          <a:noFill/>
        </p:spPr>
        <p:txBody>
          <a:bodyPr wrap="square" rtlCol="0">
            <a:spAutoFit/>
          </a:bodyPr>
          <a:lstStyle/>
          <a:p>
            <a:pPr algn="r"/>
            <a:r>
              <a:rPr lang="en-US" sz="900" dirty="0">
                <a:solidFill>
                  <a:schemeClr val="bg1">
                    <a:lumMod val="75000"/>
                  </a:schemeClr>
                </a:solidFill>
                <a:latin typeface="Century Gothic" panose="020B0502020202020204" pitchFamily="34" charset="0"/>
              </a:rPr>
              <a:t>© The SuperHERO Teacher, 2018 </a:t>
            </a:r>
          </a:p>
        </p:txBody>
      </p:sp>
      <p:pic>
        <p:nvPicPr>
          <p:cNvPr id="4" name="Picture 3" descr="A close up of a logo&#10;&#10;Description automatically generated">
            <a:extLst>
              <a:ext uri="{FF2B5EF4-FFF2-40B4-BE49-F238E27FC236}">
                <a16:creationId xmlns:a16="http://schemas.microsoft.com/office/drawing/2014/main" id="{6275D6D0-5012-49E1-AEB8-50BB8BA0F1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03" y="9093552"/>
            <a:ext cx="1511939" cy="646232"/>
          </a:xfrm>
          <a:prstGeom prst="rect">
            <a:avLst/>
          </a:prstGeom>
        </p:spPr>
      </p:pic>
      <p:pic>
        <p:nvPicPr>
          <p:cNvPr id="27" name="Picture 26" descr="A black and red text&#10;&#10;Description automatically generated">
            <a:extLst>
              <a:ext uri="{FF2B5EF4-FFF2-40B4-BE49-F238E27FC236}">
                <a16:creationId xmlns:a16="http://schemas.microsoft.com/office/drawing/2014/main" id="{B099627F-C8DD-4124-993C-7E58BA7AFC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450" y="7954755"/>
            <a:ext cx="1487553" cy="646232"/>
          </a:xfrm>
          <a:prstGeom prst="rect">
            <a:avLst/>
          </a:prstGeom>
        </p:spPr>
      </p:pic>
      <p:pic>
        <p:nvPicPr>
          <p:cNvPr id="29" name="Picture 28" descr="A close up of a logo&#10;&#10;Description automatically generated">
            <a:extLst>
              <a:ext uri="{FF2B5EF4-FFF2-40B4-BE49-F238E27FC236}">
                <a16:creationId xmlns:a16="http://schemas.microsoft.com/office/drawing/2014/main" id="{082DFB5F-128C-4E22-9AFA-77ECD3C56D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461" y="8501666"/>
            <a:ext cx="1511939" cy="646232"/>
          </a:xfrm>
          <a:prstGeom prst="rect">
            <a:avLst/>
          </a:prstGeom>
        </p:spPr>
      </p:pic>
    </p:spTree>
    <p:extLst>
      <p:ext uri="{BB962C8B-B14F-4D97-AF65-F5344CB8AC3E}">
        <p14:creationId xmlns:p14="http://schemas.microsoft.com/office/powerpoint/2010/main" val="256883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36650C03-B95E-4784-9F1B-C22C9D977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496" y="160797"/>
            <a:ext cx="5560034" cy="1158340"/>
          </a:xfrm>
          <a:prstGeom prst="rect">
            <a:avLst/>
          </a:prstGeom>
        </p:spPr>
      </p:pic>
      <p:pic>
        <p:nvPicPr>
          <p:cNvPr id="12" name="Picture 11" descr="A close up of a logo&#10;&#10;Description automatically generated">
            <a:extLst>
              <a:ext uri="{FF2B5EF4-FFF2-40B4-BE49-F238E27FC236}">
                <a16:creationId xmlns:a16="http://schemas.microsoft.com/office/drawing/2014/main" id="{A273FA1B-7612-42A3-A697-08E3E607B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200" y="-261278"/>
            <a:ext cx="4066384" cy="2139881"/>
          </a:xfrm>
          <a:prstGeom prst="rect">
            <a:avLst/>
          </a:prstGeom>
        </p:spPr>
      </p:pic>
      <p:pic>
        <p:nvPicPr>
          <p:cNvPr id="3" name="Picture 2">
            <a:extLst>
              <a:ext uri="{FF2B5EF4-FFF2-40B4-BE49-F238E27FC236}">
                <a16:creationId xmlns:a16="http://schemas.microsoft.com/office/drawing/2014/main" id="{E4BDC172-AB8E-4E69-A951-5CA43118611F}"/>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11275" t="5314" r="6699" b="13161"/>
          <a:stretch/>
        </p:blipFill>
        <p:spPr>
          <a:xfrm>
            <a:off x="3776663" y="6294670"/>
            <a:ext cx="3670300" cy="2734447"/>
          </a:xfrm>
          <a:prstGeom prst="rect">
            <a:avLst/>
          </a:prstGeom>
        </p:spPr>
      </p:pic>
      <p:sp>
        <p:nvSpPr>
          <p:cNvPr id="4" name="Rectangle 3">
            <a:extLst>
              <a:ext uri="{FF2B5EF4-FFF2-40B4-BE49-F238E27FC236}">
                <a16:creationId xmlns:a16="http://schemas.microsoft.com/office/drawing/2014/main" id="{77AA8FC4-D1A8-4A84-B648-60CDAB2B806B}"/>
              </a:ext>
            </a:extLst>
          </p:cNvPr>
          <p:cNvSpPr/>
          <p:nvPr/>
        </p:nvSpPr>
        <p:spPr>
          <a:xfrm>
            <a:off x="365125" y="1278774"/>
            <a:ext cx="7016750" cy="8424229"/>
          </a:xfrm>
          <a:prstGeom prst="rect">
            <a:avLst/>
          </a:prstGeom>
        </p:spPr>
        <p:txBody>
          <a:bodyPr wrap="square">
            <a:spAutoFit/>
          </a:bodyPr>
          <a:lstStyle/>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Genetically modified organisms, or GMOs, are plants or animals whose genetic makeup is modified in a laboratory. This process is called genetic engineering or transgenic technology. By artificially inserting or removing the gene components of another organism, genetic engineering gives the original organism new characteristics. As with most scientific issues, there are pros and cons which need examining.</a:t>
            </a:r>
          </a:p>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An enormous advantage to genetically engineered crops is they are made more resistant to insecticides and herbicides. This resistance allows farmers or ranchers to grow crops faster and increase their yield. Over 90% of the soybeans and corn crops have already been genetically modified. Some seeds are engineered to tolerate heat, cold, or drought.  Imagine the advantage this has to farmers in drought-ridden areas across the globe.  </a:t>
            </a:r>
          </a:p>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Other engineered seeds give GMO foods brighter colors which appeal to buyers.  Increasing the shelf-life is another advantage to GMO products. Ever notice the expiration date of your snack food? This long-lasting effect helps in shipping them to remote locations.  Have you wondered why watermelons no longer have large black seeds? The seeds in both watermelon and grapes have been genetically engineered almost to disappear.  </a:t>
            </a:r>
          </a:p>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Why is there a reluctance in some people to eat GMO foods? Some studies have shown that GMO corn and soybeans fed to rats led to a higher risk of them developing liver and kidney problems. Currently no one knows if these results transfer to humans. People opposed to GMOs are not confident they are thoroughly tested, and if these organisms do not occur naturally, these people are highly suspicious.  </a:t>
            </a:r>
          </a:p>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Some people believe GMOs’ effect on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people with allergies is unpredictable.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There are lots of GMOs used in snack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food, which makes it hard for people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with allergies to avoid them. Other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people believe there might be a connection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between GMOs and cancer. There is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no direct link proven at this time. Some also</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wonder if there is a link between GMOs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and the rise of antibiotic-resistant bacteria.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Again, more research is needed. However,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many seeds have been engineered using </a:t>
            </a:r>
            <a:br>
              <a:rPr lang="en-US" sz="1210" dirty="0">
                <a:latin typeface="Century Gothic" panose="020B0502020202020204" pitchFamily="34" charset="0"/>
                <a:ea typeface="Calibri" panose="020F0502020204030204" pitchFamily="34" charset="0"/>
                <a:cs typeface="Times New Roman" panose="02020603050405020304" pitchFamily="18" charset="0"/>
              </a:rPr>
            </a:br>
            <a:r>
              <a:rPr lang="en-US" sz="1210" dirty="0">
                <a:latin typeface="Century Gothic" panose="020B0502020202020204" pitchFamily="34" charset="0"/>
                <a:ea typeface="Calibri" panose="020F0502020204030204" pitchFamily="34" charset="0"/>
                <a:cs typeface="Times New Roman" panose="02020603050405020304" pitchFamily="18" charset="0"/>
              </a:rPr>
              <a:t>antibiotic-resistant genes.  </a:t>
            </a:r>
          </a:p>
          <a:p>
            <a:pPr>
              <a:lnSpc>
                <a:spcPct val="115000"/>
              </a:lnSpc>
              <a:spcAft>
                <a:spcPts val="1000"/>
              </a:spcAft>
            </a:pPr>
            <a:r>
              <a:rPr lang="en-US" sz="1210" dirty="0">
                <a:latin typeface="Century Gothic" panose="020B0502020202020204" pitchFamily="34" charset="0"/>
                <a:ea typeface="Calibri" panose="020F0502020204030204" pitchFamily="34" charset="0"/>
                <a:cs typeface="Times New Roman" panose="02020603050405020304" pitchFamily="18" charset="0"/>
              </a:rPr>
              <a:t>It appears that GMOs are here to stay, so consider your options carefully when deciding whether they are worth the avoidance. </a:t>
            </a:r>
          </a:p>
        </p:txBody>
      </p:sp>
      <p:sp>
        <p:nvSpPr>
          <p:cNvPr id="7" name="Rectangle 6">
            <a:extLst>
              <a:ext uri="{FF2B5EF4-FFF2-40B4-BE49-F238E27FC236}">
                <a16:creationId xmlns:a16="http://schemas.microsoft.com/office/drawing/2014/main" id="{16328DA5-AF32-4952-8077-A21454039932}"/>
              </a:ext>
            </a:extLst>
          </p:cNvPr>
          <p:cNvSpPr/>
          <p:nvPr/>
        </p:nvSpPr>
        <p:spPr>
          <a:xfrm>
            <a:off x="260350" y="1200329"/>
            <a:ext cx="7251700" cy="85272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59B6781-0E3A-4205-933A-BB5322F9D221}"/>
              </a:ext>
            </a:extLst>
          </p:cNvPr>
          <p:cNvSpPr txBox="1"/>
          <p:nvPr/>
        </p:nvSpPr>
        <p:spPr>
          <a:xfrm>
            <a:off x="4318000" y="9773890"/>
            <a:ext cx="3302000" cy="215444"/>
          </a:xfrm>
          <a:prstGeom prst="rect">
            <a:avLst/>
          </a:prstGeom>
          <a:noFill/>
        </p:spPr>
        <p:txBody>
          <a:bodyPr wrap="square" rtlCol="0">
            <a:spAutoFit/>
          </a:bodyPr>
          <a:lstStyle/>
          <a:p>
            <a:pPr algn="r"/>
            <a:r>
              <a:rPr lang="en-US" sz="800" dirty="0">
                <a:solidFill>
                  <a:schemeClr val="bg1">
                    <a:lumMod val="75000"/>
                  </a:schemeClr>
                </a:solidFill>
                <a:latin typeface="Century Gothic" panose="020B0502020202020204" pitchFamily="34" charset="0"/>
              </a:rPr>
              <a:t>© Kesler &amp; Wheaton, 2018</a:t>
            </a:r>
          </a:p>
        </p:txBody>
      </p:sp>
      <p:sp>
        <p:nvSpPr>
          <p:cNvPr id="9" name="TextBox 8">
            <a:extLst>
              <a:ext uri="{FF2B5EF4-FFF2-40B4-BE49-F238E27FC236}">
                <a16:creationId xmlns:a16="http://schemas.microsoft.com/office/drawing/2014/main" id="{68BF3DE7-70D3-4B2E-9DB3-93F1EECEFD58}"/>
              </a:ext>
            </a:extLst>
          </p:cNvPr>
          <p:cNvSpPr txBox="1"/>
          <p:nvPr/>
        </p:nvSpPr>
        <p:spPr>
          <a:xfrm>
            <a:off x="152400" y="9696946"/>
            <a:ext cx="418704" cy="369332"/>
          </a:xfrm>
          <a:prstGeom prst="rect">
            <a:avLst/>
          </a:prstGeom>
          <a:noFill/>
        </p:spPr>
        <p:txBody>
          <a:bodyPr wrap="none" rtlCol="0">
            <a:spAutoFit/>
          </a:bodyPr>
          <a:lstStyle/>
          <a:p>
            <a:r>
              <a:rPr lang="en-US" dirty="0">
                <a:solidFill>
                  <a:schemeClr val="bg1">
                    <a:lumMod val="65000"/>
                  </a:schemeClr>
                </a:solidFill>
              </a:rPr>
              <a:t>40</a:t>
            </a:r>
          </a:p>
        </p:txBody>
      </p:sp>
    </p:spTree>
    <p:extLst>
      <p:ext uri="{BB962C8B-B14F-4D97-AF65-F5344CB8AC3E}">
        <p14:creationId xmlns:p14="http://schemas.microsoft.com/office/powerpoint/2010/main" val="112275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328DA5-AF32-4952-8077-A21454039932}"/>
              </a:ext>
            </a:extLst>
          </p:cNvPr>
          <p:cNvSpPr/>
          <p:nvPr/>
        </p:nvSpPr>
        <p:spPr>
          <a:xfrm>
            <a:off x="260350" y="1200329"/>
            <a:ext cx="7251700" cy="852728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59B6781-0E3A-4205-933A-BB5322F9D221}"/>
              </a:ext>
            </a:extLst>
          </p:cNvPr>
          <p:cNvSpPr txBox="1"/>
          <p:nvPr/>
        </p:nvSpPr>
        <p:spPr>
          <a:xfrm>
            <a:off x="4318000" y="9773890"/>
            <a:ext cx="3302000" cy="215444"/>
          </a:xfrm>
          <a:prstGeom prst="rect">
            <a:avLst/>
          </a:prstGeom>
          <a:noFill/>
        </p:spPr>
        <p:txBody>
          <a:bodyPr wrap="square" rtlCol="0">
            <a:spAutoFit/>
          </a:bodyPr>
          <a:lstStyle/>
          <a:p>
            <a:pPr algn="r"/>
            <a:r>
              <a:rPr lang="en-US" sz="800" dirty="0">
                <a:solidFill>
                  <a:schemeClr val="bg1">
                    <a:lumMod val="75000"/>
                  </a:schemeClr>
                </a:solidFill>
                <a:latin typeface="Century Gothic" panose="020B0502020202020204" pitchFamily="34" charset="0"/>
              </a:rPr>
              <a:t>© Kesler &amp; Wheaton, 2018</a:t>
            </a:r>
          </a:p>
        </p:txBody>
      </p:sp>
      <p:sp>
        <p:nvSpPr>
          <p:cNvPr id="9" name="TextBox 8">
            <a:extLst>
              <a:ext uri="{FF2B5EF4-FFF2-40B4-BE49-F238E27FC236}">
                <a16:creationId xmlns:a16="http://schemas.microsoft.com/office/drawing/2014/main" id="{4BF35634-37A9-41C3-B20A-28DC98AA78A5}"/>
              </a:ext>
            </a:extLst>
          </p:cNvPr>
          <p:cNvSpPr txBox="1"/>
          <p:nvPr/>
        </p:nvSpPr>
        <p:spPr>
          <a:xfrm>
            <a:off x="330200" y="1281011"/>
            <a:ext cx="7054850" cy="292388"/>
          </a:xfrm>
          <a:prstGeom prst="rect">
            <a:avLst/>
          </a:prstGeom>
          <a:noFill/>
        </p:spPr>
        <p:txBody>
          <a:bodyPr wrap="square" rtlCol="0">
            <a:spAutoFit/>
          </a:bodyPr>
          <a:lstStyle/>
          <a:p>
            <a:pPr algn="ctr"/>
            <a:r>
              <a:rPr lang="en-US" sz="1300" dirty="0">
                <a:latin typeface="Century Gothic" panose="020B0502020202020204" pitchFamily="34" charset="0"/>
              </a:rPr>
              <a:t>Answer the questions below based on the article about GMOs.  </a:t>
            </a:r>
          </a:p>
        </p:txBody>
      </p:sp>
      <p:sp>
        <p:nvSpPr>
          <p:cNvPr id="12" name="TextBox 11">
            <a:extLst>
              <a:ext uri="{FF2B5EF4-FFF2-40B4-BE49-F238E27FC236}">
                <a16:creationId xmlns:a16="http://schemas.microsoft.com/office/drawing/2014/main" id="{4B528C90-4BEF-4418-8BB4-B83AF2E14D67}"/>
              </a:ext>
            </a:extLst>
          </p:cNvPr>
          <p:cNvSpPr txBox="1"/>
          <p:nvPr/>
        </p:nvSpPr>
        <p:spPr>
          <a:xfrm>
            <a:off x="387350" y="1529675"/>
            <a:ext cx="6997700" cy="5401479"/>
          </a:xfrm>
          <a:prstGeom prst="rect">
            <a:avLst/>
          </a:prstGeom>
          <a:noFill/>
        </p:spPr>
        <p:txBody>
          <a:bodyPr wrap="square" rtlCol="0">
            <a:spAutoFit/>
          </a:bodyPr>
          <a:lstStyle/>
          <a:p>
            <a:r>
              <a:rPr lang="en-US" sz="2000" b="1" dirty="0">
                <a:latin typeface="Century Gothic" panose="020B0502020202020204" pitchFamily="34" charset="0"/>
              </a:rPr>
              <a:t>COMPREHENSION QUESTIONS: </a:t>
            </a:r>
          </a:p>
          <a:p>
            <a:pPr marL="342900" indent="-342900">
              <a:buAutoNum type="arabicPeriod"/>
            </a:pPr>
            <a:r>
              <a:rPr lang="en-US" sz="1300" dirty="0">
                <a:latin typeface="Century Gothic" panose="020B0502020202020204" pitchFamily="34" charset="0"/>
              </a:rPr>
              <a:t>What is a GMO? Underline your answer in the text. __________________________________________________________________________________________________________________________________________________________________________________________________________________________________________</a:t>
            </a:r>
          </a:p>
          <a:p>
            <a:pPr marL="342900" indent="-342900">
              <a:buAutoNum type="arabicPeriod"/>
            </a:pPr>
            <a:r>
              <a:rPr lang="en-US" sz="1300" dirty="0">
                <a:latin typeface="Century Gothic" panose="020B0502020202020204" pitchFamily="34" charset="0"/>
              </a:rPr>
              <a:t>How is an organism modified? __________________________________________________________________________________________________________________________________________________________________________________________________________________________________________</a:t>
            </a:r>
          </a:p>
          <a:p>
            <a:pPr marL="342900" indent="-342900">
              <a:buAutoNum type="arabicPeriod"/>
            </a:pPr>
            <a:r>
              <a:rPr lang="en-US" sz="1300" dirty="0">
                <a:latin typeface="Century Gothic" panose="020B0502020202020204" pitchFamily="34" charset="0"/>
              </a:rPr>
              <a:t>What is an advantage to genetically engineered crops? Highlight your answer in the text. __________________________________________________________________________________________________________________________________________________________________________________________________________________________________________</a:t>
            </a:r>
          </a:p>
          <a:p>
            <a:pPr marL="342900" indent="-342900">
              <a:buAutoNum type="arabicPeriod"/>
            </a:pPr>
            <a:r>
              <a:rPr lang="en-US" sz="1300" dirty="0">
                <a:latin typeface="Century Gothic" panose="020B0502020202020204" pitchFamily="34" charset="0"/>
              </a:rPr>
              <a:t>Why is there reluctance to embrace GMO crops?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342900" indent="-342900">
              <a:buAutoNum type="arabicPeriod"/>
            </a:pPr>
            <a:r>
              <a:rPr lang="en-US" sz="1300" dirty="0">
                <a:latin typeface="Century Gothic" panose="020B0502020202020204" pitchFamily="34" charset="0"/>
              </a:rPr>
              <a:t>How has a watermelon been genetically altered? ____________________________________________________________________________________________________________________________________________________________</a:t>
            </a:r>
          </a:p>
          <a:p>
            <a:pPr marL="342900" indent="-342900">
              <a:buAutoNum type="arabicPeriod"/>
            </a:pPr>
            <a:r>
              <a:rPr lang="en-US" sz="1300" dirty="0">
                <a:latin typeface="Century Gothic" panose="020B0502020202020204" pitchFamily="34" charset="0"/>
              </a:rPr>
              <a:t>Do you have any problem eating GMO foods? Why or why not? __________________________________________________________________________________________________________________________________________________________________________________________________________________________________________</a:t>
            </a:r>
          </a:p>
        </p:txBody>
      </p:sp>
      <p:sp>
        <p:nvSpPr>
          <p:cNvPr id="13" name="TextBox 12">
            <a:extLst>
              <a:ext uri="{FF2B5EF4-FFF2-40B4-BE49-F238E27FC236}">
                <a16:creationId xmlns:a16="http://schemas.microsoft.com/office/drawing/2014/main" id="{FBEAB10B-0359-4711-8C1F-AB8BF2A72C33}"/>
              </a:ext>
            </a:extLst>
          </p:cNvPr>
          <p:cNvSpPr txBox="1"/>
          <p:nvPr/>
        </p:nvSpPr>
        <p:spPr>
          <a:xfrm>
            <a:off x="454024" y="6806712"/>
            <a:ext cx="6997699" cy="646331"/>
          </a:xfrm>
          <a:prstGeom prst="rect">
            <a:avLst/>
          </a:prstGeom>
          <a:noFill/>
        </p:spPr>
        <p:txBody>
          <a:bodyPr wrap="square" rtlCol="0">
            <a:spAutoFit/>
          </a:bodyPr>
          <a:lstStyle/>
          <a:p>
            <a:r>
              <a:rPr lang="en-US" sz="3600" dirty="0">
                <a:latin typeface="Century Gothic" panose="020B0502020202020204" pitchFamily="34" charset="0"/>
              </a:rPr>
              <a:t>Mini-PROJECT: </a:t>
            </a:r>
            <a:r>
              <a:rPr lang="en-US" sz="3600" b="1" dirty="0">
                <a:solidFill>
                  <a:srgbClr val="EA5F32"/>
                </a:solidFill>
                <a:latin typeface="Century Gothic" panose="020B0502020202020204" pitchFamily="34" charset="0"/>
              </a:rPr>
              <a:t>DESIGN A MENU</a:t>
            </a:r>
          </a:p>
        </p:txBody>
      </p:sp>
      <p:pic>
        <p:nvPicPr>
          <p:cNvPr id="14" name="Picture 13">
            <a:extLst>
              <a:ext uri="{FF2B5EF4-FFF2-40B4-BE49-F238E27FC236}">
                <a16:creationId xmlns:a16="http://schemas.microsoft.com/office/drawing/2014/main" id="{4255E565-4ED0-4484-A2B5-5EFA477C0DF7}"/>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1275" t="5314" r="6699" b="13161"/>
          <a:stretch/>
        </p:blipFill>
        <p:spPr>
          <a:xfrm>
            <a:off x="387351" y="7471683"/>
            <a:ext cx="2927350" cy="2180934"/>
          </a:xfrm>
          <a:prstGeom prst="rect">
            <a:avLst/>
          </a:prstGeom>
        </p:spPr>
      </p:pic>
      <p:sp>
        <p:nvSpPr>
          <p:cNvPr id="2" name="TextBox 1">
            <a:extLst>
              <a:ext uri="{FF2B5EF4-FFF2-40B4-BE49-F238E27FC236}">
                <a16:creationId xmlns:a16="http://schemas.microsoft.com/office/drawing/2014/main" id="{FB46AE46-7624-46C8-92D5-141EDA05E8C0}"/>
              </a:ext>
            </a:extLst>
          </p:cNvPr>
          <p:cNvSpPr txBox="1"/>
          <p:nvPr/>
        </p:nvSpPr>
        <p:spPr>
          <a:xfrm>
            <a:off x="3378201" y="7370083"/>
            <a:ext cx="4070348" cy="2292935"/>
          </a:xfrm>
          <a:prstGeom prst="rect">
            <a:avLst/>
          </a:prstGeom>
          <a:noFill/>
        </p:spPr>
        <p:txBody>
          <a:bodyPr wrap="square" rtlCol="0">
            <a:spAutoFit/>
          </a:bodyPr>
          <a:lstStyle/>
          <a:p>
            <a:r>
              <a:rPr lang="en-US" sz="1300" dirty="0">
                <a:latin typeface="Century Gothic" panose="020B0502020202020204" pitchFamily="34" charset="0"/>
              </a:rPr>
              <a:t>A local restaurant has hired you to create an organic, farm-to-table menu for their establishment. Research where you would get the fruit, vegetables, and meat without any GMOs. Then, create a menu based on the information you find. Your menu should include:</a:t>
            </a:r>
          </a:p>
          <a:p>
            <a:pPr marL="342900" indent="-342900">
              <a:buFont typeface="+mj-lt"/>
              <a:buAutoNum type="arabicPeriod"/>
            </a:pPr>
            <a:r>
              <a:rPr lang="en-US" sz="1300" dirty="0">
                <a:latin typeface="Century Gothic" panose="020B0502020202020204" pitchFamily="34" charset="0"/>
              </a:rPr>
              <a:t>Appetizers, entrees, desserts, and drinks (at least two of each) </a:t>
            </a:r>
          </a:p>
          <a:p>
            <a:pPr marL="342900" indent="-342900">
              <a:buFont typeface="+mj-lt"/>
              <a:buAutoNum type="arabicPeriod"/>
            </a:pPr>
            <a:r>
              <a:rPr lang="en-US" sz="1300" dirty="0">
                <a:latin typeface="Century Gothic" panose="020B0502020202020204" pitchFamily="34" charset="0"/>
              </a:rPr>
              <a:t>Menu items that are based on local or surrounding farms without GMOs</a:t>
            </a:r>
          </a:p>
          <a:p>
            <a:pPr marL="342900" indent="-342900">
              <a:buFont typeface="+mj-lt"/>
              <a:buAutoNum type="arabicPeriod"/>
            </a:pPr>
            <a:r>
              <a:rPr lang="en-US" sz="1300" dirty="0">
                <a:latin typeface="Century Gothic" panose="020B0502020202020204" pitchFamily="34" charset="0"/>
              </a:rPr>
              <a:t>A unique and creative design </a:t>
            </a:r>
          </a:p>
        </p:txBody>
      </p:sp>
      <p:sp>
        <p:nvSpPr>
          <p:cNvPr id="15" name="TextBox 14">
            <a:extLst>
              <a:ext uri="{FF2B5EF4-FFF2-40B4-BE49-F238E27FC236}">
                <a16:creationId xmlns:a16="http://schemas.microsoft.com/office/drawing/2014/main" id="{C1B18F86-0790-44C4-89D0-BD136229BF9D}"/>
              </a:ext>
            </a:extLst>
          </p:cNvPr>
          <p:cNvSpPr txBox="1"/>
          <p:nvPr/>
        </p:nvSpPr>
        <p:spPr>
          <a:xfrm>
            <a:off x="152400" y="9696946"/>
            <a:ext cx="418704" cy="369332"/>
          </a:xfrm>
          <a:prstGeom prst="rect">
            <a:avLst/>
          </a:prstGeom>
          <a:noFill/>
        </p:spPr>
        <p:txBody>
          <a:bodyPr wrap="none" rtlCol="0">
            <a:spAutoFit/>
          </a:bodyPr>
          <a:lstStyle/>
          <a:p>
            <a:r>
              <a:rPr lang="en-US" dirty="0">
                <a:solidFill>
                  <a:schemeClr val="bg1">
                    <a:lumMod val="65000"/>
                  </a:schemeClr>
                </a:solidFill>
              </a:rPr>
              <a:t>41</a:t>
            </a:r>
          </a:p>
        </p:txBody>
      </p:sp>
      <p:pic>
        <p:nvPicPr>
          <p:cNvPr id="16" name="Picture 15" descr="A close up of a logo&#10;&#10;Description automatically generated">
            <a:extLst>
              <a:ext uri="{FF2B5EF4-FFF2-40B4-BE49-F238E27FC236}">
                <a16:creationId xmlns:a16="http://schemas.microsoft.com/office/drawing/2014/main" id="{5E93B667-7A60-4618-81CD-3B2AD1CC6E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496" y="160797"/>
            <a:ext cx="5560034" cy="1158340"/>
          </a:xfrm>
          <a:prstGeom prst="rect">
            <a:avLst/>
          </a:prstGeom>
        </p:spPr>
      </p:pic>
      <p:pic>
        <p:nvPicPr>
          <p:cNvPr id="17" name="Picture 16" descr="A close up of a logo&#10;&#10;Description automatically generated">
            <a:extLst>
              <a:ext uri="{FF2B5EF4-FFF2-40B4-BE49-F238E27FC236}">
                <a16:creationId xmlns:a16="http://schemas.microsoft.com/office/drawing/2014/main" id="{299EE342-274C-4A0A-8D12-79A0B2F347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0200" y="-261278"/>
            <a:ext cx="4066384" cy="2139881"/>
          </a:xfrm>
          <a:prstGeom prst="rect">
            <a:avLst/>
          </a:prstGeom>
        </p:spPr>
      </p:pic>
    </p:spTree>
    <p:extLst>
      <p:ext uri="{BB962C8B-B14F-4D97-AF65-F5344CB8AC3E}">
        <p14:creationId xmlns:p14="http://schemas.microsoft.com/office/powerpoint/2010/main" val="2426143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9706</TotalTime>
  <Words>724</Words>
  <Application>Microsoft Macintosh PowerPoint</Application>
  <PresentationFormat>Custom</PresentationFormat>
  <Paragraphs>36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Wheaton</dc:creator>
  <cp:lastModifiedBy>Chris Kesler</cp:lastModifiedBy>
  <cp:revision>475</cp:revision>
  <dcterms:created xsi:type="dcterms:W3CDTF">2018-04-01T18:40:01Z</dcterms:created>
  <dcterms:modified xsi:type="dcterms:W3CDTF">2020-03-13T15:21:32Z</dcterms:modified>
</cp:coreProperties>
</file>