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3" r:id="rId2"/>
    <p:sldId id="274" r:id="rId3"/>
    <p:sldId id="310"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343"/>
    <a:srgbClr val="F30157"/>
    <a:srgbClr val="42A5F6"/>
    <a:srgbClr val="F44156"/>
    <a:srgbClr val="FFCF3F"/>
    <a:srgbClr val="CA4E04"/>
    <a:srgbClr val="225204"/>
    <a:srgbClr val="C4867C"/>
    <a:srgbClr val="2FA2CF"/>
    <a:srgbClr val="2BAA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07" autoAdjust="0"/>
    <p:restoredTop sz="94660"/>
  </p:normalViewPr>
  <p:slideViewPr>
    <p:cSldViewPr snapToGrid="0">
      <p:cViewPr varScale="1">
        <p:scale>
          <a:sx n="86" d="100"/>
          <a:sy n="86" d="100"/>
        </p:scale>
        <p:origin x="215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1969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71603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9274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256475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81115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8F847-837B-4A13-AE7D-EC76CDDC2C43}" type="datetimeFigureOut">
              <a:rPr lang="en-US" smtClean="0"/>
              <a:t>3/13/20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105953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8F847-837B-4A13-AE7D-EC76CDDC2C43}" type="datetimeFigureOut">
              <a:rPr lang="en-US" smtClean="0"/>
              <a:t>3/13/20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98053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8F847-837B-4A13-AE7D-EC76CDDC2C43}" type="datetimeFigureOut">
              <a:rPr lang="en-US" smtClean="0"/>
              <a:t>3/13/20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63373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F847-837B-4A13-AE7D-EC76CDDC2C43}" type="datetimeFigureOut">
              <a:rPr lang="en-US" smtClean="0"/>
              <a:t>3/13/20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80002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D28F847-837B-4A13-AE7D-EC76CDDC2C43}" type="datetimeFigureOut">
              <a:rPr lang="en-US" smtClean="0"/>
              <a:t>3/13/20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76161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D28F847-837B-4A13-AE7D-EC76CDDC2C43}" type="datetimeFigureOut">
              <a:rPr lang="en-US" smtClean="0"/>
              <a:t>3/13/20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257746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D28F847-837B-4A13-AE7D-EC76CDDC2C43}" type="datetimeFigureOut">
              <a:rPr lang="en-US" smtClean="0"/>
              <a:t>3/13/20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7465D1-621B-482F-9A91-690BFA0195AF}" type="slidenum">
              <a:rPr lang="en-US" smtClean="0"/>
              <a:t>‹#›</a:t>
            </a:fld>
            <a:endParaRPr lang="en-US" dirty="0"/>
          </a:p>
        </p:txBody>
      </p:sp>
    </p:spTree>
    <p:extLst>
      <p:ext uri="{BB962C8B-B14F-4D97-AF65-F5344CB8AC3E}">
        <p14:creationId xmlns:p14="http://schemas.microsoft.com/office/powerpoint/2010/main" val="4045463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2DE99-CE8C-431F-A48F-09224F1ADA78}"/>
              </a:ext>
            </a:extLst>
          </p:cNvPr>
          <p:cNvSpPr txBox="1"/>
          <p:nvPr/>
        </p:nvSpPr>
        <p:spPr>
          <a:xfrm>
            <a:off x="114300" y="48922"/>
            <a:ext cx="7518400" cy="1092607"/>
          </a:xfrm>
          <a:prstGeom prst="rect">
            <a:avLst/>
          </a:prstGeom>
          <a:noFill/>
        </p:spPr>
        <p:txBody>
          <a:bodyPr wrap="square" rtlCol="0">
            <a:spAutoFit/>
          </a:bodyPr>
          <a:lstStyle/>
          <a:p>
            <a:pPr algn="ctr"/>
            <a:r>
              <a:rPr lang="en-US" sz="6500" dirty="0">
                <a:latin typeface="Century Gothic" panose="020B0502020202020204" pitchFamily="34" charset="0"/>
              </a:rPr>
              <a:t>TEXT </a:t>
            </a:r>
            <a:r>
              <a:rPr lang="en-US" sz="6500" b="1" dirty="0">
                <a:latin typeface="Century Gothic" panose="020B0502020202020204" pitchFamily="34" charset="0"/>
              </a:rPr>
              <a:t>ANNOTATION</a:t>
            </a:r>
          </a:p>
        </p:txBody>
      </p:sp>
      <p:sp>
        <p:nvSpPr>
          <p:cNvPr id="5" name="Rectangle 4">
            <a:extLst>
              <a:ext uri="{FF2B5EF4-FFF2-40B4-BE49-F238E27FC236}">
                <a16:creationId xmlns:a16="http://schemas.microsoft.com/office/drawing/2014/main" id="{802C53C9-AC86-4A41-925A-295E32037C2A}"/>
              </a:ext>
            </a:extLst>
          </p:cNvPr>
          <p:cNvSpPr/>
          <p:nvPr/>
        </p:nvSpPr>
        <p:spPr>
          <a:xfrm>
            <a:off x="241300" y="1562100"/>
            <a:ext cx="7277100" cy="81570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BB6A56-3777-419C-BBF0-0F465265903F}"/>
              </a:ext>
            </a:extLst>
          </p:cNvPr>
          <p:cNvSpPr txBox="1"/>
          <p:nvPr/>
        </p:nvSpPr>
        <p:spPr>
          <a:xfrm>
            <a:off x="127000" y="1074920"/>
            <a:ext cx="7518400" cy="307777"/>
          </a:xfrm>
          <a:prstGeom prst="rect">
            <a:avLst/>
          </a:prstGeom>
          <a:noFill/>
        </p:spPr>
        <p:txBody>
          <a:bodyPr wrap="square" rtlCol="0">
            <a:spAutoFit/>
          </a:bodyPr>
          <a:lstStyle/>
          <a:p>
            <a:pPr algn="ctr"/>
            <a:r>
              <a:rPr lang="en-US" sz="1400" dirty="0">
                <a:latin typeface="Century Gothic" panose="020B0502020202020204" pitchFamily="34" charset="0"/>
              </a:rPr>
              <a:t>Use the following directions to annotate each of the texts in this journal. </a:t>
            </a:r>
          </a:p>
        </p:txBody>
      </p:sp>
      <p:sp>
        <p:nvSpPr>
          <p:cNvPr id="7" name="Arrow: Right 6">
            <a:extLst>
              <a:ext uri="{FF2B5EF4-FFF2-40B4-BE49-F238E27FC236}">
                <a16:creationId xmlns:a16="http://schemas.microsoft.com/office/drawing/2014/main" id="{D16E9B17-5345-4FD9-879F-BD9FDD1A2B7E}"/>
              </a:ext>
            </a:extLst>
          </p:cNvPr>
          <p:cNvSpPr/>
          <p:nvPr/>
        </p:nvSpPr>
        <p:spPr>
          <a:xfrm>
            <a:off x="431800" y="1701800"/>
            <a:ext cx="1181100" cy="49032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E41B5C31-281D-4B77-9800-F767383F4604}"/>
              </a:ext>
            </a:extLst>
          </p:cNvPr>
          <p:cNvSpPr/>
          <p:nvPr/>
        </p:nvSpPr>
        <p:spPr>
          <a:xfrm>
            <a:off x="431800" y="2450103"/>
            <a:ext cx="1181100" cy="6223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9D222CF3-AB9F-4784-8D1F-10D0A80225C2}"/>
              </a:ext>
            </a:extLst>
          </p:cNvPr>
          <p:cNvSpPr/>
          <p:nvPr/>
        </p:nvSpPr>
        <p:spPr>
          <a:xfrm>
            <a:off x="457200" y="3330377"/>
            <a:ext cx="1130300" cy="10541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3BE320-00C4-4BA8-9676-8AD8F6B8F1EA}"/>
              </a:ext>
            </a:extLst>
          </p:cNvPr>
          <p:cNvSpPr/>
          <p:nvPr/>
        </p:nvSpPr>
        <p:spPr>
          <a:xfrm>
            <a:off x="431800" y="4762500"/>
            <a:ext cx="11811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851CFB0-A9B0-407F-B7E1-9CBEC5DD35CF}"/>
              </a:ext>
            </a:extLst>
          </p:cNvPr>
          <p:cNvSpPr/>
          <p:nvPr/>
        </p:nvSpPr>
        <p:spPr>
          <a:xfrm>
            <a:off x="571500" y="5727700"/>
            <a:ext cx="927100" cy="9525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Folded Corner 11">
            <a:extLst>
              <a:ext uri="{FF2B5EF4-FFF2-40B4-BE49-F238E27FC236}">
                <a16:creationId xmlns:a16="http://schemas.microsoft.com/office/drawing/2014/main" id="{B49029E4-6A2A-474E-9924-446293CC2739}"/>
              </a:ext>
            </a:extLst>
          </p:cNvPr>
          <p:cNvSpPr/>
          <p:nvPr/>
        </p:nvSpPr>
        <p:spPr>
          <a:xfrm>
            <a:off x="457200" y="6884397"/>
            <a:ext cx="1130300" cy="95250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9D06F88-1EA0-416A-8924-52781CC66D25}"/>
              </a:ext>
            </a:extLst>
          </p:cNvPr>
          <p:cNvSpPr txBox="1"/>
          <p:nvPr/>
        </p:nvSpPr>
        <p:spPr>
          <a:xfrm>
            <a:off x="1803400" y="1701800"/>
            <a:ext cx="5537200" cy="461665"/>
          </a:xfrm>
          <a:prstGeom prst="rect">
            <a:avLst/>
          </a:prstGeom>
          <a:noFill/>
        </p:spPr>
        <p:txBody>
          <a:bodyPr wrap="square" rtlCol="0">
            <a:spAutoFit/>
          </a:bodyPr>
          <a:lstStyle/>
          <a:p>
            <a:pPr algn="ctr"/>
            <a:r>
              <a:rPr lang="en-US" sz="1200" dirty="0">
                <a:latin typeface="Century Gothic" panose="020B0502020202020204" pitchFamily="34" charset="0"/>
              </a:rPr>
              <a:t>Draw an arrow pointing at any words, phrases, or paragraphs that help the reader identify something new about the topic presented. </a:t>
            </a:r>
          </a:p>
        </p:txBody>
      </p:sp>
      <p:sp>
        <p:nvSpPr>
          <p:cNvPr id="17" name="TextBox 16">
            <a:extLst>
              <a:ext uri="{FF2B5EF4-FFF2-40B4-BE49-F238E27FC236}">
                <a16:creationId xmlns:a16="http://schemas.microsoft.com/office/drawing/2014/main" id="{28AAE281-46E0-4B9B-BD0A-D3BE292D63BA}"/>
              </a:ext>
            </a:extLst>
          </p:cNvPr>
          <p:cNvSpPr txBox="1"/>
          <p:nvPr/>
        </p:nvSpPr>
        <p:spPr>
          <a:xfrm>
            <a:off x="1752600" y="2610738"/>
            <a:ext cx="5765800" cy="646331"/>
          </a:xfrm>
          <a:prstGeom prst="rect">
            <a:avLst/>
          </a:prstGeom>
          <a:noFill/>
        </p:spPr>
        <p:txBody>
          <a:bodyPr wrap="square" rtlCol="0">
            <a:spAutoFit/>
          </a:bodyPr>
          <a:lstStyle/>
          <a:p>
            <a:pPr algn="ctr"/>
            <a:r>
              <a:rPr lang="en-US" sz="1200" dirty="0">
                <a:latin typeface="Century Gothic" panose="020B0502020202020204" pitchFamily="34" charset="0"/>
              </a:rPr>
              <a:t>Draw a triangle next to or around any words you do not know.  </a:t>
            </a:r>
          </a:p>
          <a:p>
            <a:pPr algn="ctr"/>
            <a:r>
              <a:rPr lang="en-US" sz="1200" dirty="0">
                <a:latin typeface="Century Gothic" panose="020B0502020202020204" pitchFamily="34" charset="0"/>
              </a:rPr>
              <a:t>Then, look up the definition of the word. Write it in the margin or in </a:t>
            </a:r>
            <a:br>
              <a:rPr lang="en-US" sz="1200" dirty="0">
                <a:latin typeface="Century Gothic" panose="020B0502020202020204" pitchFamily="34" charset="0"/>
              </a:rPr>
            </a:br>
            <a:r>
              <a:rPr lang="en-US" sz="1200" dirty="0">
                <a:latin typeface="Century Gothic" panose="020B0502020202020204" pitchFamily="34" charset="0"/>
              </a:rPr>
              <a:t>your notes for future reference. </a:t>
            </a:r>
          </a:p>
        </p:txBody>
      </p:sp>
      <p:sp>
        <p:nvSpPr>
          <p:cNvPr id="18" name="TextBox 17">
            <a:extLst>
              <a:ext uri="{FF2B5EF4-FFF2-40B4-BE49-F238E27FC236}">
                <a16:creationId xmlns:a16="http://schemas.microsoft.com/office/drawing/2014/main" id="{CE163499-45B7-45AD-B352-C477F3402AB9}"/>
              </a:ext>
            </a:extLst>
          </p:cNvPr>
          <p:cNvSpPr txBox="1"/>
          <p:nvPr/>
        </p:nvSpPr>
        <p:spPr>
          <a:xfrm>
            <a:off x="1908175" y="3715332"/>
            <a:ext cx="5289550" cy="461665"/>
          </a:xfrm>
          <a:prstGeom prst="rect">
            <a:avLst/>
          </a:prstGeom>
          <a:noFill/>
        </p:spPr>
        <p:txBody>
          <a:bodyPr wrap="square" rtlCol="0">
            <a:spAutoFit/>
          </a:bodyPr>
          <a:lstStyle/>
          <a:p>
            <a:pPr algn="ctr"/>
            <a:r>
              <a:rPr lang="en-US" sz="1200" dirty="0">
                <a:latin typeface="Century Gothic" panose="020B0502020202020204" pitchFamily="34" charset="0"/>
              </a:rPr>
              <a:t>Draw a star next to any significant quotes. In the margin or in your notes, write WHY you believe the quote is significant to the passage. </a:t>
            </a:r>
          </a:p>
        </p:txBody>
      </p:sp>
      <p:sp>
        <p:nvSpPr>
          <p:cNvPr id="19" name="TextBox 18">
            <a:extLst>
              <a:ext uri="{FF2B5EF4-FFF2-40B4-BE49-F238E27FC236}">
                <a16:creationId xmlns:a16="http://schemas.microsoft.com/office/drawing/2014/main" id="{C2202A16-0214-4AD9-9F74-5BC766379F2B}"/>
              </a:ext>
            </a:extLst>
          </p:cNvPr>
          <p:cNvSpPr txBox="1"/>
          <p:nvPr/>
        </p:nvSpPr>
        <p:spPr>
          <a:xfrm>
            <a:off x="1866900" y="4912667"/>
            <a:ext cx="5537200" cy="461665"/>
          </a:xfrm>
          <a:prstGeom prst="rect">
            <a:avLst/>
          </a:prstGeom>
          <a:noFill/>
        </p:spPr>
        <p:txBody>
          <a:bodyPr wrap="square" rtlCol="0">
            <a:spAutoFit/>
          </a:bodyPr>
          <a:lstStyle/>
          <a:p>
            <a:pPr algn="ctr"/>
            <a:r>
              <a:rPr lang="en-US" sz="1200" dirty="0">
                <a:latin typeface="Century Gothic" panose="020B0502020202020204" pitchFamily="34" charset="0"/>
              </a:rPr>
              <a:t>Draw a rectangle around the part of the passage that BEST represents the author’s main idea. In the margin or in your notes, explain why. </a:t>
            </a:r>
          </a:p>
        </p:txBody>
      </p:sp>
      <p:sp>
        <p:nvSpPr>
          <p:cNvPr id="20" name="TextBox 19">
            <a:extLst>
              <a:ext uri="{FF2B5EF4-FFF2-40B4-BE49-F238E27FC236}">
                <a16:creationId xmlns:a16="http://schemas.microsoft.com/office/drawing/2014/main" id="{80D6A5B2-325E-49D4-9243-018D3AC29469}"/>
              </a:ext>
            </a:extLst>
          </p:cNvPr>
          <p:cNvSpPr txBox="1"/>
          <p:nvPr/>
        </p:nvSpPr>
        <p:spPr>
          <a:xfrm>
            <a:off x="1908175" y="5965668"/>
            <a:ext cx="5537200" cy="461665"/>
          </a:xfrm>
          <a:prstGeom prst="rect">
            <a:avLst/>
          </a:prstGeom>
          <a:noFill/>
        </p:spPr>
        <p:txBody>
          <a:bodyPr wrap="square" rtlCol="0">
            <a:spAutoFit/>
          </a:bodyPr>
          <a:lstStyle/>
          <a:p>
            <a:pPr algn="ctr"/>
            <a:r>
              <a:rPr lang="en-US" sz="1200" dirty="0">
                <a:latin typeface="Century Gothic" panose="020B0502020202020204" pitchFamily="34" charset="0"/>
              </a:rPr>
              <a:t>Draw a circle around any use of figurative language. In the margin or in your notes, explain how the figurative language impacts the passage.</a:t>
            </a:r>
          </a:p>
        </p:txBody>
      </p:sp>
      <p:sp>
        <p:nvSpPr>
          <p:cNvPr id="21" name="TextBox 20">
            <a:extLst>
              <a:ext uri="{FF2B5EF4-FFF2-40B4-BE49-F238E27FC236}">
                <a16:creationId xmlns:a16="http://schemas.microsoft.com/office/drawing/2014/main" id="{D2A92B8D-A4E1-4C01-966D-B0F83B0392E5}"/>
              </a:ext>
            </a:extLst>
          </p:cNvPr>
          <p:cNvSpPr txBox="1"/>
          <p:nvPr/>
        </p:nvSpPr>
        <p:spPr>
          <a:xfrm>
            <a:off x="1752599" y="7129814"/>
            <a:ext cx="5765799" cy="461665"/>
          </a:xfrm>
          <a:prstGeom prst="rect">
            <a:avLst/>
          </a:prstGeom>
          <a:noFill/>
        </p:spPr>
        <p:txBody>
          <a:bodyPr wrap="square" rtlCol="0">
            <a:spAutoFit/>
          </a:bodyPr>
          <a:lstStyle/>
          <a:p>
            <a:pPr algn="ctr"/>
            <a:r>
              <a:rPr lang="en-US" sz="1200" dirty="0">
                <a:latin typeface="Century Gothic" panose="020B0502020202020204" pitchFamily="34" charset="0"/>
              </a:rPr>
              <a:t>Place a sticky note next to any part of the passage that you do not understand. Write a specific question on the sticky note for class discussion. </a:t>
            </a:r>
          </a:p>
        </p:txBody>
      </p:sp>
      <p:sp>
        <p:nvSpPr>
          <p:cNvPr id="22" name="TextBox 21">
            <a:extLst>
              <a:ext uri="{FF2B5EF4-FFF2-40B4-BE49-F238E27FC236}">
                <a16:creationId xmlns:a16="http://schemas.microsoft.com/office/drawing/2014/main" id="{FE41BEB1-103D-4D1F-8B80-FBFF36C442A4}"/>
              </a:ext>
            </a:extLst>
          </p:cNvPr>
          <p:cNvSpPr txBox="1"/>
          <p:nvPr/>
        </p:nvSpPr>
        <p:spPr>
          <a:xfrm>
            <a:off x="1908175" y="8010435"/>
            <a:ext cx="5537200" cy="461665"/>
          </a:xfrm>
          <a:prstGeom prst="rect">
            <a:avLst/>
          </a:prstGeom>
          <a:noFill/>
        </p:spPr>
        <p:txBody>
          <a:bodyPr wrap="square" rtlCol="0">
            <a:spAutoFit/>
          </a:bodyPr>
          <a:lstStyle/>
          <a:p>
            <a:pPr algn="ctr"/>
            <a:r>
              <a:rPr lang="en-US" sz="1200" dirty="0">
                <a:latin typeface="Century Gothic" panose="020B0502020202020204" pitchFamily="34" charset="0"/>
              </a:rPr>
              <a:t>Highlight ONE quote that stands out most to you. In the margin or in your notes, explain why this quote made such an impact on you. </a:t>
            </a:r>
          </a:p>
        </p:txBody>
      </p:sp>
      <p:sp>
        <p:nvSpPr>
          <p:cNvPr id="23" name="TextBox 22">
            <a:extLst>
              <a:ext uri="{FF2B5EF4-FFF2-40B4-BE49-F238E27FC236}">
                <a16:creationId xmlns:a16="http://schemas.microsoft.com/office/drawing/2014/main" id="{704E7D6C-D396-49B3-A800-39C71AA21504}"/>
              </a:ext>
            </a:extLst>
          </p:cNvPr>
          <p:cNvSpPr txBox="1"/>
          <p:nvPr/>
        </p:nvSpPr>
        <p:spPr>
          <a:xfrm>
            <a:off x="1866900" y="8686283"/>
            <a:ext cx="5537200" cy="276999"/>
          </a:xfrm>
          <a:prstGeom prst="rect">
            <a:avLst/>
          </a:prstGeom>
          <a:noFill/>
        </p:spPr>
        <p:txBody>
          <a:bodyPr wrap="square" rtlCol="0">
            <a:spAutoFit/>
          </a:bodyPr>
          <a:lstStyle/>
          <a:p>
            <a:pPr algn="ctr"/>
            <a:r>
              <a:rPr lang="en-US" sz="1200" dirty="0">
                <a:latin typeface="Century Gothic" panose="020B0502020202020204" pitchFamily="34" charset="0"/>
              </a:rPr>
              <a:t>Underline any EXAMPLES the author provides about the topic. </a:t>
            </a:r>
          </a:p>
        </p:txBody>
      </p:sp>
      <p:sp>
        <p:nvSpPr>
          <p:cNvPr id="24" name="TextBox 23">
            <a:extLst>
              <a:ext uri="{FF2B5EF4-FFF2-40B4-BE49-F238E27FC236}">
                <a16:creationId xmlns:a16="http://schemas.microsoft.com/office/drawing/2014/main" id="{7B05B73E-7C97-499C-BD3D-BD3D347DCFE4}"/>
              </a:ext>
            </a:extLst>
          </p:cNvPr>
          <p:cNvSpPr txBox="1"/>
          <p:nvPr/>
        </p:nvSpPr>
        <p:spPr>
          <a:xfrm>
            <a:off x="1895475" y="9175338"/>
            <a:ext cx="5537200" cy="276999"/>
          </a:xfrm>
          <a:prstGeom prst="rect">
            <a:avLst/>
          </a:prstGeom>
          <a:noFill/>
        </p:spPr>
        <p:txBody>
          <a:bodyPr wrap="square" rtlCol="0">
            <a:spAutoFit/>
          </a:bodyPr>
          <a:lstStyle/>
          <a:p>
            <a:pPr algn="ctr"/>
            <a:r>
              <a:rPr lang="en-US" sz="1200" dirty="0">
                <a:latin typeface="Century Gothic" panose="020B0502020202020204" pitchFamily="34" charset="0"/>
              </a:rPr>
              <a:t>Cross out any information that is irrelevant to the topic, if any. </a:t>
            </a:r>
          </a:p>
        </p:txBody>
      </p:sp>
      <p:sp>
        <p:nvSpPr>
          <p:cNvPr id="25" name="TextBox 24">
            <a:extLst>
              <a:ext uri="{FF2B5EF4-FFF2-40B4-BE49-F238E27FC236}">
                <a16:creationId xmlns:a16="http://schemas.microsoft.com/office/drawing/2014/main" id="{973E9E57-5AE2-486C-97D5-B4FC052CD3BB}"/>
              </a:ext>
            </a:extLst>
          </p:cNvPr>
          <p:cNvSpPr txBox="1"/>
          <p:nvPr/>
        </p:nvSpPr>
        <p:spPr>
          <a:xfrm>
            <a:off x="3778249" y="9739784"/>
            <a:ext cx="3937000" cy="230832"/>
          </a:xfrm>
          <a:prstGeom prst="rect">
            <a:avLst/>
          </a:prstGeom>
          <a:noFill/>
        </p:spPr>
        <p:txBody>
          <a:bodyPr wrap="square" rtlCol="0">
            <a:spAutoFit/>
          </a:bodyPr>
          <a:lstStyle/>
          <a:p>
            <a:pPr algn="r"/>
            <a:r>
              <a:rPr lang="en-US" sz="900" dirty="0">
                <a:solidFill>
                  <a:schemeClr val="bg1">
                    <a:lumMod val="75000"/>
                  </a:schemeClr>
                </a:solidFill>
                <a:latin typeface="Century Gothic" panose="020B0502020202020204" pitchFamily="34" charset="0"/>
              </a:rPr>
              <a:t>© The SuperHERO Teacher, 2018 </a:t>
            </a:r>
          </a:p>
        </p:txBody>
      </p:sp>
      <p:pic>
        <p:nvPicPr>
          <p:cNvPr id="4" name="Picture 3" descr="A close up of a logo&#10;&#10;Description automatically generated">
            <a:extLst>
              <a:ext uri="{FF2B5EF4-FFF2-40B4-BE49-F238E27FC236}">
                <a16:creationId xmlns:a16="http://schemas.microsoft.com/office/drawing/2014/main" id="{6275D6D0-5012-49E1-AEB8-50BB8BA0F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03" y="9093552"/>
            <a:ext cx="1511939" cy="646232"/>
          </a:xfrm>
          <a:prstGeom prst="rect">
            <a:avLst/>
          </a:prstGeom>
        </p:spPr>
      </p:pic>
      <p:pic>
        <p:nvPicPr>
          <p:cNvPr id="27" name="Picture 26" descr="A black and red text&#10;&#10;Description automatically generated">
            <a:extLst>
              <a:ext uri="{FF2B5EF4-FFF2-40B4-BE49-F238E27FC236}">
                <a16:creationId xmlns:a16="http://schemas.microsoft.com/office/drawing/2014/main" id="{B099627F-C8DD-4124-993C-7E58BA7AF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7954755"/>
            <a:ext cx="1487553" cy="646232"/>
          </a:xfrm>
          <a:prstGeom prst="rect">
            <a:avLst/>
          </a:prstGeom>
        </p:spPr>
      </p:pic>
      <p:pic>
        <p:nvPicPr>
          <p:cNvPr id="29" name="Picture 28" descr="A close up of a logo&#10;&#10;Description automatically generated">
            <a:extLst>
              <a:ext uri="{FF2B5EF4-FFF2-40B4-BE49-F238E27FC236}">
                <a16:creationId xmlns:a16="http://schemas.microsoft.com/office/drawing/2014/main" id="{082DFB5F-128C-4E22-9AFA-77ECD3C56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1" y="8501666"/>
            <a:ext cx="1511939" cy="646232"/>
          </a:xfrm>
          <a:prstGeom prst="rect">
            <a:avLst/>
          </a:prstGeom>
        </p:spPr>
      </p:pic>
    </p:spTree>
    <p:extLst>
      <p:ext uri="{BB962C8B-B14F-4D97-AF65-F5344CB8AC3E}">
        <p14:creationId xmlns:p14="http://schemas.microsoft.com/office/powerpoint/2010/main" val="256883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1B61F169-0B35-4300-A3B9-37D8F6641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379" y="-208273"/>
            <a:ext cx="4066384" cy="2139881"/>
          </a:xfrm>
          <a:prstGeom prst="rect">
            <a:avLst/>
          </a:prstGeom>
        </p:spPr>
      </p:pic>
      <p:pic>
        <p:nvPicPr>
          <p:cNvPr id="5" name="Picture 4" descr="A close up of a sign&#10;&#10;Description automatically generated">
            <a:extLst>
              <a:ext uri="{FF2B5EF4-FFF2-40B4-BE49-F238E27FC236}">
                <a16:creationId xmlns:a16="http://schemas.microsoft.com/office/drawing/2014/main" id="{CB5B37CA-2F30-4625-86C0-F7DA8DD0E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78" y="-54262"/>
            <a:ext cx="6224555" cy="1767993"/>
          </a:xfrm>
          <a:prstGeom prst="rect">
            <a:avLst/>
          </a:prstGeom>
        </p:spPr>
      </p:pic>
      <p:pic>
        <p:nvPicPr>
          <p:cNvPr id="3" name="Picture 2">
            <a:extLst>
              <a:ext uri="{FF2B5EF4-FFF2-40B4-BE49-F238E27FC236}">
                <a16:creationId xmlns:a16="http://schemas.microsoft.com/office/drawing/2014/main" id="{B5CF2B37-0DC4-4251-92FF-2EEE0EFF534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170"/>
          <a:stretch/>
        </p:blipFill>
        <p:spPr>
          <a:xfrm flipH="1">
            <a:off x="2142879" y="5765800"/>
            <a:ext cx="5369170" cy="3956167"/>
          </a:xfrm>
          <a:prstGeom prst="rect">
            <a:avLst/>
          </a:prstGeom>
        </p:spPr>
      </p:pic>
      <p:sp>
        <p:nvSpPr>
          <p:cNvPr id="4" name="Rectangle 3">
            <a:extLst>
              <a:ext uri="{FF2B5EF4-FFF2-40B4-BE49-F238E27FC236}">
                <a16:creationId xmlns:a16="http://schemas.microsoft.com/office/drawing/2014/main" id="{77AA8FC4-D1A8-4A84-B648-60CDAB2B806B}"/>
              </a:ext>
            </a:extLst>
          </p:cNvPr>
          <p:cNvSpPr/>
          <p:nvPr/>
        </p:nvSpPr>
        <p:spPr>
          <a:xfrm>
            <a:off x="365125" y="1304174"/>
            <a:ext cx="7016750" cy="8759386"/>
          </a:xfrm>
          <a:prstGeom prst="rect">
            <a:avLst/>
          </a:prstGeom>
        </p:spPr>
        <p:txBody>
          <a:bodyPr wrap="square" anchor="t">
            <a:spAutoFit/>
          </a:bodyPr>
          <a:lstStyle/>
          <a:p>
            <a:pPr>
              <a:lnSpc>
                <a:spcPct val="115000"/>
              </a:lnSpc>
              <a:spcAft>
                <a:spcPts val="1000"/>
              </a:spcAft>
            </a:pPr>
            <a:r>
              <a:rPr lang="en-US" sz="1100" dirty="0">
                <a:latin typeface="Century Gothic" panose="020B0502020202020204" pitchFamily="34" charset="0"/>
                <a:ea typeface="Calibri" panose="020F0502020204030204" pitchFamily="34" charset="0"/>
                <a:cs typeface="Times New Roman" panose="02020603050405020304" pitchFamily="18" charset="0"/>
              </a:rPr>
              <a:t>The Black Hills Institute (BHI), located in Hill City, South Dakota, is a geological research facility famous for their fossil finds. In the summer of 1990, Sue Hendrickson, a paleontologist from the BHI decided to keep exploring nearby cliffs while her peers took the truck to town to fix a flat tire. She discovered the first bones of what turned out to be the largest and most complete T-Rex dinosaur ever found, 90% complete. </a:t>
            </a:r>
          </a:p>
          <a:p>
            <a:pPr>
              <a:lnSpc>
                <a:spcPct val="115000"/>
              </a:lnSpc>
              <a:spcAft>
                <a:spcPts val="1000"/>
              </a:spcAft>
            </a:pPr>
            <a:r>
              <a:rPr lang="en-US" sz="1100" dirty="0">
                <a:latin typeface="Century Gothic"/>
                <a:ea typeface="Calibri" panose="020F0502020204030204" pitchFamily="34" charset="0"/>
                <a:cs typeface="Times New Roman"/>
              </a:rPr>
              <a:t>Scientists believed the remains were quickly covered by water and mud soon after death allowing for the fossilization process to occur. After the bones were plastered and moved to the BHI, they began the cleaning process. Meanwhile, Sue Hendrickson’s reward was having the fossil named after her, Dinosaur Sue.  </a:t>
            </a:r>
            <a:endParaRPr lang="en-US"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00" dirty="0">
                <a:latin typeface="Century Gothic" panose="020B0502020202020204" pitchFamily="34" charset="0"/>
                <a:ea typeface="Calibri" panose="020F0502020204030204" pitchFamily="34" charset="0"/>
                <a:cs typeface="Times New Roman" panose="02020603050405020304" pitchFamily="18" charset="0"/>
              </a:rPr>
              <a:t>Because of the value of the T-Rex, a dispute arose over who owned her. The BHI paid the landowner, Maurice William, $5,000 to excavate and remove the bones. Williams claimed that the money paid did not entitle the BHI to own the fossil but only to remove it. Williams was a member of the Sioux tribe, who also claimed the bones belonged to them.  </a:t>
            </a:r>
          </a:p>
          <a:p>
            <a:pPr>
              <a:lnSpc>
                <a:spcPct val="115000"/>
              </a:lnSpc>
              <a:spcAft>
                <a:spcPts val="1000"/>
              </a:spcAft>
            </a:pPr>
            <a:r>
              <a:rPr lang="en-US" sz="1100" dirty="0">
                <a:latin typeface="Century Gothic" panose="020B0502020202020204" pitchFamily="34" charset="0"/>
                <a:ea typeface="Calibri" panose="020F0502020204030204" pitchFamily="34" charset="0"/>
                <a:cs typeface="Times New Roman" panose="02020603050405020304" pitchFamily="18" charset="0"/>
              </a:rPr>
              <a:t>In 1992, the FBI raided the BHI and took the bones to the South Dakota School of Mines and Technology where they stored it until the legal dispute settled. As you can imagine, the people of Hill City were devastated by this news.</a:t>
            </a:r>
          </a:p>
          <a:p>
            <a:pPr>
              <a:lnSpc>
                <a:spcPct val="115000"/>
              </a:lnSpc>
              <a:spcAft>
                <a:spcPts val="1000"/>
              </a:spcAft>
            </a:pPr>
            <a:r>
              <a:rPr lang="en-US" sz="1100" dirty="0">
                <a:latin typeface="Century Gothic" panose="020B0502020202020204" pitchFamily="34" charset="0"/>
                <a:ea typeface="Calibri" panose="020F0502020204030204" pitchFamily="34" charset="0"/>
                <a:cs typeface="Times New Roman" panose="02020603050405020304" pitchFamily="18" charset="0"/>
              </a:rPr>
              <a:t>The three-year legal battle decreed that Maurice Williams retained ownership, and the remains were returned to him in 1995. Williams then decided to sell Sue and contracted with Sotheby’s to auction her off. People were worried that the fossil might end up in the hands of a private collector and not put on view for the world.  </a:t>
            </a:r>
          </a:p>
          <a:p>
            <a:pPr>
              <a:lnSpc>
                <a:spcPct val="115000"/>
              </a:lnSpc>
              <a:spcAft>
                <a:spcPts val="1000"/>
              </a:spcAft>
            </a:pPr>
            <a:r>
              <a:rPr lang="en-US" sz="1100" dirty="0">
                <a:latin typeface="Century Gothic" panose="020B0502020202020204" pitchFamily="34" charset="0"/>
                <a:ea typeface="Calibri" panose="020F0502020204030204" pitchFamily="34" charset="0"/>
                <a:cs typeface="Times New Roman" panose="02020603050405020304" pitchFamily="18" charset="0"/>
              </a:rPr>
              <a:t>The Field Museum in Chicago was very interested in purchasing Sue, but they did not have the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money to invest. After searching for investors who could help them, including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Walt Disney Parks,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McDonald’s,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and many individual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donors, they were able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to take part in the auction.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The auction began its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bidding at $500,000, and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in less than 10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minutes, Sue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was purchased by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The Field Museum for $7.6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million dollars. Williams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received that amount.</a:t>
            </a:r>
          </a:p>
          <a:p>
            <a:pPr>
              <a:lnSpc>
                <a:spcPct val="115000"/>
              </a:lnSpc>
              <a:spcAft>
                <a:spcPts val="1000"/>
              </a:spcAft>
            </a:pPr>
            <a:r>
              <a:rPr lang="en-US" sz="1100" dirty="0">
                <a:latin typeface="Century Gothic" panose="020B0502020202020204" pitchFamily="34" charset="0"/>
                <a:ea typeface="Calibri" panose="020F0502020204030204" pitchFamily="34" charset="0"/>
                <a:cs typeface="Times New Roman" panose="02020603050405020304" pitchFamily="18" charset="0"/>
              </a:rPr>
              <a:t>If you want to see Dinosaur Sue today,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she is proudly displayed in </a:t>
            </a:r>
            <a:br>
              <a:rPr lang="en-US" sz="1100" dirty="0">
                <a:latin typeface="Century Gothic" panose="020B0502020202020204" pitchFamily="34" charset="0"/>
                <a:ea typeface="Calibri" panose="020F0502020204030204" pitchFamily="34" charset="0"/>
                <a:cs typeface="Times New Roman" panose="02020603050405020304" pitchFamily="18" charset="0"/>
              </a:rPr>
            </a:br>
            <a:r>
              <a:rPr lang="en-US" sz="1100" dirty="0">
                <a:latin typeface="Century Gothic" panose="020B0502020202020204" pitchFamily="34" charset="0"/>
                <a:ea typeface="Calibri" panose="020F0502020204030204" pitchFamily="34" charset="0"/>
                <a:cs typeface="Times New Roman" panose="02020603050405020304" pitchFamily="18" charset="0"/>
              </a:rPr>
              <a:t>the main lobby of The Field Museum in Chicago.  </a:t>
            </a:r>
          </a:p>
          <a:p>
            <a:pPr>
              <a:lnSpc>
                <a:spcPct val="115000"/>
              </a:lnSpc>
              <a:spcAft>
                <a:spcPts val="1000"/>
              </a:spcAft>
            </a:pPr>
            <a:endParaRPr lang="en-US" sz="11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6328DA5-AF32-4952-8077-A21454039932}"/>
              </a:ext>
            </a:extLst>
          </p:cNvPr>
          <p:cNvSpPr/>
          <p:nvPr/>
        </p:nvSpPr>
        <p:spPr>
          <a:xfrm>
            <a:off x="260350" y="1200329"/>
            <a:ext cx="7251700" cy="85272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59B6781-0E3A-4205-933A-BB5322F9D221}"/>
              </a:ext>
            </a:extLst>
          </p:cNvPr>
          <p:cNvSpPr txBox="1"/>
          <p:nvPr/>
        </p:nvSpPr>
        <p:spPr>
          <a:xfrm>
            <a:off x="4318000" y="9773890"/>
            <a:ext cx="3302000" cy="215444"/>
          </a:xfrm>
          <a:prstGeom prst="rect">
            <a:avLst/>
          </a:prstGeom>
          <a:noFill/>
        </p:spPr>
        <p:txBody>
          <a:bodyPr wrap="square" rtlCol="0">
            <a:spAutoFit/>
          </a:bodyPr>
          <a:lstStyle/>
          <a:p>
            <a:pPr algn="r"/>
            <a:r>
              <a:rPr lang="en-US" sz="800" dirty="0">
                <a:solidFill>
                  <a:schemeClr val="bg1">
                    <a:lumMod val="75000"/>
                  </a:schemeClr>
                </a:solidFill>
                <a:latin typeface="Century Gothic" panose="020B0502020202020204" pitchFamily="34" charset="0"/>
              </a:rPr>
              <a:t>© Kesler &amp; Wheaton, 2018</a:t>
            </a:r>
          </a:p>
        </p:txBody>
      </p:sp>
      <p:sp>
        <p:nvSpPr>
          <p:cNvPr id="9" name="TextBox 8">
            <a:extLst>
              <a:ext uri="{FF2B5EF4-FFF2-40B4-BE49-F238E27FC236}">
                <a16:creationId xmlns:a16="http://schemas.microsoft.com/office/drawing/2014/main" id="{49D26A22-6BA3-46E3-935F-AC216FA0E906}"/>
              </a:ext>
            </a:extLst>
          </p:cNvPr>
          <p:cNvSpPr txBox="1"/>
          <p:nvPr/>
        </p:nvSpPr>
        <p:spPr>
          <a:xfrm>
            <a:off x="152400" y="9696946"/>
            <a:ext cx="418704" cy="369332"/>
          </a:xfrm>
          <a:prstGeom prst="rect">
            <a:avLst/>
          </a:prstGeom>
          <a:noFill/>
        </p:spPr>
        <p:txBody>
          <a:bodyPr wrap="none" rtlCol="0">
            <a:spAutoFit/>
          </a:bodyPr>
          <a:lstStyle/>
          <a:p>
            <a:r>
              <a:rPr lang="en-US" dirty="0">
                <a:solidFill>
                  <a:schemeClr val="bg1">
                    <a:lumMod val="65000"/>
                  </a:schemeClr>
                </a:solidFill>
              </a:rPr>
              <a:t>27</a:t>
            </a:r>
          </a:p>
        </p:txBody>
      </p:sp>
    </p:spTree>
    <p:extLst>
      <p:ext uri="{BB962C8B-B14F-4D97-AF65-F5344CB8AC3E}">
        <p14:creationId xmlns:p14="http://schemas.microsoft.com/office/powerpoint/2010/main" val="178279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328DA5-AF32-4952-8077-A21454039932}"/>
              </a:ext>
            </a:extLst>
          </p:cNvPr>
          <p:cNvSpPr/>
          <p:nvPr/>
        </p:nvSpPr>
        <p:spPr>
          <a:xfrm>
            <a:off x="260350" y="1200329"/>
            <a:ext cx="7251700" cy="85272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59B6781-0E3A-4205-933A-BB5322F9D221}"/>
              </a:ext>
            </a:extLst>
          </p:cNvPr>
          <p:cNvSpPr txBox="1"/>
          <p:nvPr/>
        </p:nvSpPr>
        <p:spPr>
          <a:xfrm>
            <a:off x="4318000" y="9773890"/>
            <a:ext cx="3302000" cy="215444"/>
          </a:xfrm>
          <a:prstGeom prst="rect">
            <a:avLst/>
          </a:prstGeom>
          <a:noFill/>
        </p:spPr>
        <p:txBody>
          <a:bodyPr wrap="square" rtlCol="0">
            <a:spAutoFit/>
          </a:bodyPr>
          <a:lstStyle/>
          <a:p>
            <a:pPr algn="r"/>
            <a:r>
              <a:rPr lang="en-US" sz="800" dirty="0">
                <a:solidFill>
                  <a:schemeClr val="bg1">
                    <a:lumMod val="75000"/>
                  </a:schemeClr>
                </a:solidFill>
                <a:latin typeface="Century Gothic" panose="020B0502020202020204" pitchFamily="34" charset="0"/>
              </a:rPr>
              <a:t>© Kesler &amp; Wheaton, 2018</a:t>
            </a:r>
          </a:p>
        </p:txBody>
      </p:sp>
      <p:sp>
        <p:nvSpPr>
          <p:cNvPr id="9" name="TextBox 8">
            <a:extLst>
              <a:ext uri="{FF2B5EF4-FFF2-40B4-BE49-F238E27FC236}">
                <a16:creationId xmlns:a16="http://schemas.microsoft.com/office/drawing/2014/main" id="{7AE0039A-95FD-4BD6-8481-8A9726165FB3}"/>
              </a:ext>
            </a:extLst>
          </p:cNvPr>
          <p:cNvSpPr txBox="1"/>
          <p:nvPr/>
        </p:nvSpPr>
        <p:spPr>
          <a:xfrm>
            <a:off x="330200" y="1281011"/>
            <a:ext cx="7054850" cy="292388"/>
          </a:xfrm>
          <a:prstGeom prst="rect">
            <a:avLst/>
          </a:prstGeom>
          <a:noFill/>
        </p:spPr>
        <p:txBody>
          <a:bodyPr wrap="square" rtlCol="0">
            <a:spAutoFit/>
          </a:bodyPr>
          <a:lstStyle/>
          <a:p>
            <a:pPr algn="ctr"/>
            <a:r>
              <a:rPr lang="en-US" sz="1300" dirty="0">
                <a:latin typeface="Century Gothic" panose="020B0502020202020204" pitchFamily="34" charset="0"/>
              </a:rPr>
              <a:t>Answer the questions below based on the article about creatures from the deep. </a:t>
            </a:r>
          </a:p>
        </p:txBody>
      </p:sp>
      <p:sp>
        <p:nvSpPr>
          <p:cNvPr id="12" name="TextBox 11">
            <a:extLst>
              <a:ext uri="{FF2B5EF4-FFF2-40B4-BE49-F238E27FC236}">
                <a16:creationId xmlns:a16="http://schemas.microsoft.com/office/drawing/2014/main" id="{FD07BD9C-8566-47BC-AFE4-C7CD7A95B417}"/>
              </a:ext>
            </a:extLst>
          </p:cNvPr>
          <p:cNvSpPr txBox="1"/>
          <p:nvPr/>
        </p:nvSpPr>
        <p:spPr>
          <a:xfrm>
            <a:off x="387350" y="1529675"/>
            <a:ext cx="6997700" cy="5201424"/>
          </a:xfrm>
          <a:prstGeom prst="rect">
            <a:avLst/>
          </a:prstGeom>
          <a:noFill/>
        </p:spPr>
        <p:txBody>
          <a:bodyPr wrap="square" rtlCol="0">
            <a:spAutoFit/>
          </a:bodyPr>
          <a:lstStyle/>
          <a:p>
            <a:r>
              <a:rPr lang="en-US" sz="2000" b="1" dirty="0">
                <a:latin typeface="Century Gothic" panose="020B0502020202020204" pitchFamily="34" charset="0"/>
              </a:rPr>
              <a:t>COMPREHENSION QUESTIONS: </a:t>
            </a:r>
          </a:p>
          <a:p>
            <a:pPr marL="342900" indent="-342900">
              <a:buAutoNum type="arabicPeriod"/>
            </a:pPr>
            <a:r>
              <a:rPr lang="en-US" sz="1300" dirty="0">
                <a:latin typeface="Century Gothic" panose="020B0502020202020204" pitchFamily="34" charset="0"/>
              </a:rPr>
              <a:t>What is the Black Hills Institute (BHI)? 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What did Sue Hendrickson Discover? Highlight your answer in the text. 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How was Sue Hendrickson rewarded for her discovery? 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What was the legal dispute about over Dinosaur Sue? Underline your answer in the text.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How long did the legal battle last? 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Who owns Dinosaur Sue now and how did they acquire her?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BA56A5A2-B5BA-47C6-8FDB-8597DB185E17}"/>
              </a:ext>
            </a:extLst>
          </p:cNvPr>
          <p:cNvSpPr txBox="1"/>
          <p:nvPr/>
        </p:nvSpPr>
        <p:spPr>
          <a:xfrm>
            <a:off x="454024" y="6616212"/>
            <a:ext cx="6997699" cy="646331"/>
          </a:xfrm>
          <a:prstGeom prst="rect">
            <a:avLst/>
          </a:prstGeom>
          <a:noFill/>
        </p:spPr>
        <p:txBody>
          <a:bodyPr wrap="square" rtlCol="0">
            <a:spAutoFit/>
          </a:bodyPr>
          <a:lstStyle/>
          <a:p>
            <a:pPr algn="ctr"/>
            <a:r>
              <a:rPr lang="en-US" sz="3600" dirty="0">
                <a:latin typeface="Century Gothic" panose="020B0502020202020204" pitchFamily="34" charset="0"/>
              </a:rPr>
              <a:t>Mini-PROJECT: </a:t>
            </a:r>
            <a:r>
              <a:rPr lang="en-US" sz="3600" b="1" dirty="0">
                <a:solidFill>
                  <a:srgbClr val="5D6973"/>
                </a:solidFill>
                <a:latin typeface="Century Gothic" panose="020B0502020202020204" pitchFamily="34" charset="0"/>
              </a:rPr>
              <a:t>CAREER ESSAY</a:t>
            </a:r>
          </a:p>
        </p:txBody>
      </p:sp>
      <p:sp>
        <p:nvSpPr>
          <p:cNvPr id="2" name="Rectangle 1">
            <a:extLst>
              <a:ext uri="{FF2B5EF4-FFF2-40B4-BE49-F238E27FC236}">
                <a16:creationId xmlns:a16="http://schemas.microsoft.com/office/drawing/2014/main" id="{4B262B51-C794-44B3-853C-A7EB0D0E99AB}"/>
              </a:ext>
            </a:extLst>
          </p:cNvPr>
          <p:cNvSpPr/>
          <p:nvPr/>
        </p:nvSpPr>
        <p:spPr>
          <a:xfrm>
            <a:off x="3764985" y="7200230"/>
            <a:ext cx="3607367" cy="2462213"/>
          </a:xfrm>
          <a:prstGeom prst="rect">
            <a:avLst/>
          </a:prstGeom>
        </p:spPr>
        <p:txBody>
          <a:bodyPr wrap="square">
            <a:spAutoFit/>
          </a:bodyPr>
          <a:lstStyle/>
          <a:p>
            <a:r>
              <a:rPr lang="en-US" sz="1400" dirty="0">
                <a:latin typeface="Century Gothic" panose="020B0502020202020204" pitchFamily="34" charset="0"/>
                <a:ea typeface="Times New Roman" panose="02020603050405020304" pitchFamily="18" charset="0"/>
                <a:cs typeface="Times New Roman" panose="02020603050405020304" pitchFamily="18" charset="0"/>
              </a:rPr>
              <a:t>Research the Black Hills Institute (BHI). Then, write a three-paragraph career research essay that answers the following questions: </a:t>
            </a:r>
          </a:p>
          <a:p>
            <a:pPr marL="285750" indent="-285750">
              <a:buFont typeface="Wingdings" panose="05000000000000000000" pitchFamily="2" charset="2"/>
              <a:buChar char="q"/>
            </a:pPr>
            <a:r>
              <a:rPr lang="en-US" sz="1400" dirty="0">
                <a:latin typeface="Century Gothic" panose="020B0502020202020204" pitchFamily="34" charset="0"/>
                <a:ea typeface="Times New Roman" panose="02020603050405020304" pitchFamily="18" charset="0"/>
                <a:cs typeface="Times New Roman" panose="02020603050405020304" pitchFamily="18" charset="0"/>
              </a:rPr>
              <a:t>What are some of the fossils that they have found? </a:t>
            </a:r>
          </a:p>
          <a:p>
            <a:pPr marL="285750" indent="-285750">
              <a:buFont typeface="Wingdings" panose="05000000000000000000" pitchFamily="2" charset="2"/>
              <a:buChar char="q"/>
            </a:pPr>
            <a:r>
              <a:rPr lang="en-US" sz="1400" dirty="0">
                <a:latin typeface="Century Gothic" panose="020B0502020202020204" pitchFamily="34" charset="0"/>
                <a:ea typeface="Times New Roman" panose="02020603050405020304" pitchFamily="18" charset="0"/>
                <a:cs typeface="Times New Roman" panose="02020603050405020304" pitchFamily="18" charset="0"/>
              </a:rPr>
              <a:t>If you were applying for a job at the BHI what would you apply for? </a:t>
            </a:r>
          </a:p>
          <a:p>
            <a:pPr marL="285750" indent="-285750">
              <a:buFont typeface="Wingdings" panose="05000000000000000000" pitchFamily="2" charset="2"/>
              <a:buChar char="q"/>
            </a:pPr>
            <a:r>
              <a:rPr lang="en-US" sz="1400" dirty="0">
                <a:latin typeface="Century Gothic" panose="020B0502020202020204" pitchFamily="34" charset="0"/>
                <a:ea typeface="Times New Roman" panose="02020603050405020304" pitchFamily="18" charset="0"/>
                <a:cs typeface="Times New Roman" panose="02020603050405020304" pitchFamily="18" charset="0"/>
              </a:rPr>
              <a:t>What education and qualifications would you need to have for that job? </a:t>
            </a:r>
            <a:endParaRPr lang="en-US" sz="1400" dirty="0"/>
          </a:p>
        </p:txBody>
      </p:sp>
      <p:pic>
        <p:nvPicPr>
          <p:cNvPr id="14" name="Picture 13">
            <a:extLst>
              <a:ext uri="{FF2B5EF4-FFF2-40B4-BE49-F238E27FC236}">
                <a16:creationId xmlns:a16="http://schemas.microsoft.com/office/drawing/2014/main" id="{39A1C4BC-F5C2-47A2-9B13-9FBA6D02618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7170"/>
          <a:stretch/>
        </p:blipFill>
        <p:spPr>
          <a:xfrm>
            <a:off x="285750" y="7228003"/>
            <a:ext cx="3358585" cy="2474707"/>
          </a:xfrm>
          <a:prstGeom prst="rect">
            <a:avLst/>
          </a:prstGeom>
        </p:spPr>
      </p:pic>
      <p:sp>
        <p:nvSpPr>
          <p:cNvPr id="15" name="TextBox 14">
            <a:extLst>
              <a:ext uri="{FF2B5EF4-FFF2-40B4-BE49-F238E27FC236}">
                <a16:creationId xmlns:a16="http://schemas.microsoft.com/office/drawing/2014/main" id="{3E5014B7-ADB9-4DA6-A3A7-31C89DBB7A97}"/>
              </a:ext>
            </a:extLst>
          </p:cNvPr>
          <p:cNvSpPr txBox="1"/>
          <p:nvPr/>
        </p:nvSpPr>
        <p:spPr>
          <a:xfrm>
            <a:off x="152400" y="9696946"/>
            <a:ext cx="418704" cy="369332"/>
          </a:xfrm>
          <a:prstGeom prst="rect">
            <a:avLst/>
          </a:prstGeom>
          <a:noFill/>
        </p:spPr>
        <p:txBody>
          <a:bodyPr wrap="none" rtlCol="0">
            <a:spAutoFit/>
          </a:bodyPr>
          <a:lstStyle/>
          <a:p>
            <a:r>
              <a:rPr lang="en-US" dirty="0">
                <a:solidFill>
                  <a:schemeClr val="bg1">
                    <a:lumMod val="65000"/>
                  </a:schemeClr>
                </a:solidFill>
              </a:rPr>
              <a:t>28</a:t>
            </a:r>
          </a:p>
        </p:txBody>
      </p:sp>
      <p:pic>
        <p:nvPicPr>
          <p:cNvPr id="16" name="Picture 15" descr="A close up of a logo&#10;&#10;Description automatically generated">
            <a:extLst>
              <a:ext uri="{FF2B5EF4-FFF2-40B4-BE49-F238E27FC236}">
                <a16:creationId xmlns:a16="http://schemas.microsoft.com/office/drawing/2014/main" id="{C37AD535-863F-4AD4-812D-20C890E48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379" y="-208273"/>
            <a:ext cx="4066384" cy="2139881"/>
          </a:xfrm>
          <a:prstGeom prst="rect">
            <a:avLst/>
          </a:prstGeom>
        </p:spPr>
      </p:pic>
      <p:pic>
        <p:nvPicPr>
          <p:cNvPr id="17" name="Picture 16" descr="A close up of a sign&#10;&#10;Description automatically generated">
            <a:extLst>
              <a:ext uri="{FF2B5EF4-FFF2-40B4-BE49-F238E27FC236}">
                <a16:creationId xmlns:a16="http://schemas.microsoft.com/office/drawing/2014/main" id="{B57E6E92-EB04-47BE-B848-C5FE50831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78" y="-54262"/>
            <a:ext cx="6224555" cy="1767993"/>
          </a:xfrm>
          <a:prstGeom prst="rect">
            <a:avLst/>
          </a:prstGeom>
        </p:spPr>
      </p:pic>
    </p:spTree>
    <p:extLst>
      <p:ext uri="{BB962C8B-B14F-4D97-AF65-F5344CB8AC3E}">
        <p14:creationId xmlns:p14="http://schemas.microsoft.com/office/powerpoint/2010/main" val="5956615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9706</TotalTime>
  <Words>554</Words>
  <Application>Microsoft Macintosh PowerPoint</Application>
  <PresentationFormat>Custom</PresentationFormat>
  <Paragraphs>37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Century Gothic</vt:lpstr>
      <vt:lpstr>Times New Roman</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Wheaton</dc:creator>
  <cp:lastModifiedBy>Chris Kesler</cp:lastModifiedBy>
  <cp:revision>475</cp:revision>
  <dcterms:created xsi:type="dcterms:W3CDTF">2018-04-01T18:40:01Z</dcterms:created>
  <dcterms:modified xsi:type="dcterms:W3CDTF">2020-03-13T15:17:07Z</dcterms:modified>
</cp:coreProperties>
</file>