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3" r:id="rId2"/>
    <p:sldId id="273" r:id="rId3"/>
    <p:sldId id="309" r:id="rId4"/>
    <p:sldId id="343" r:id="rId5"/>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B343"/>
    <a:srgbClr val="F30157"/>
    <a:srgbClr val="42A5F6"/>
    <a:srgbClr val="F44156"/>
    <a:srgbClr val="FFCF3F"/>
    <a:srgbClr val="CA4E04"/>
    <a:srgbClr val="225204"/>
    <a:srgbClr val="C4867C"/>
    <a:srgbClr val="2FA2CF"/>
    <a:srgbClr val="2BAA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307" autoAdjust="0"/>
    <p:restoredTop sz="94660"/>
  </p:normalViewPr>
  <p:slideViewPr>
    <p:cSldViewPr snapToGrid="0">
      <p:cViewPr varScale="1">
        <p:scale>
          <a:sx n="86" d="100"/>
          <a:sy n="86" d="100"/>
        </p:scale>
        <p:origin x="2152"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28F847-837B-4A13-AE7D-EC76CDDC2C43}" type="datetimeFigureOut">
              <a:rPr lang="en-US" smtClean="0"/>
              <a:t>3/13/20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7465D1-621B-482F-9A91-690BFA0195AF}" type="slidenum">
              <a:rPr lang="en-US" smtClean="0"/>
              <a:t>‹#›</a:t>
            </a:fld>
            <a:endParaRPr lang="en-US" dirty="0"/>
          </a:p>
        </p:txBody>
      </p:sp>
    </p:spTree>
    <p:extLst>
      <p:ext uri="{BB962C8B-B14F-4D97-AF65-F5344CB8AC3E}">
        <p14:creationId xmlns:p14="http://schemas.microsoft.com/office/powerpoint/2010/main" val="1969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8F847-837B-4A13-AE7D-EC76CDDC2C43}" type="datetimeFigureOut">
              <a:rPr lang="en-US" smtClean="0"/>
              <a:t>3/13/20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7465D1-621B-482F-9A91-690BFA0195AF}" type="slidenum">
              <a:rPr lang="en-US" smtClean="0"/>
              <a:t>‹#›</a:t>
            </a:fld>
            <a:endParaRPr lang="en-US" dirty="0"/>
          </a:p>
        </p:txBody>
      </p:sp>
    </p:spTree>
    <p:extLst>
      <p:ext uri="{BB962C8B-B14F-4D97-AF65-F5344CB8AC3E}">
        <p14:creationId xmlns:p14="http://schemas.microsoft.com/office/powerpoint/2010/main" val="71603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8F847-837B-4A13-AE7D-EC76CDDC2C43}" type="datetimeFigureOut">
              <a:rPr lang="en-US" smtClean="0"/>
              <a:t>3/13/20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7465D1-621B-482F-9A91-690BFA0195AF}" type="slidenum">
              <a:rPr lang="en-US" smtClean="0"/>
              <a:t>‹#›</a:t>
            </a:fld>
            <a:endParaRPr lang="en-US" dirty="0"/>
          </a:p>
        </p:txBody>
      </p:sp>
    </p:spTree>
    <p:extLst>
      <p:ext uri="{BB962C8B-B14F-4D97-AF65-F5344CB8AC3E}">
        <p14:creationId xmlns:p14="http://schemas.microsoft.com/office/powerpoint/2010/main" val="392749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8F847-837B-4A13-AE7D-EC76CDDC2C43}" type="datetimeFigureOut">
              <a:rPr lang="en-US" smtClean="0"/>
              <a:t>3/13/20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7465D1-621B-482F-9A91-690BFA0195AF}" type="slidenum">
              <a:rPr lang="en-US" smtClean="0"/>
              <a:t>‹#›</a:t>
            </a:fld>
            <a:endParaRPr lang="en-US" dirty="0"/>
          </a:p>
        </p:txBody>
      </p:sp>
    </p:spTree>
    <p:extLst>
      <p:ext uri="{BB962C8B-B14F-4D97-AF65-F5344CB8AC3E}">
        <p14:creationId xmlns:p14="http://schemas.microsoft.com/office/powerpoint/2010/main" val="2564757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28F847-837B-4A13-AE7D-EC76CDDC2C43}" type="datetimeFigureOut">
              <a:rPr lang="en-US" smtClean="0"/>
              <a:t>3/13/20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7465D1-621B-482F-9A91-690BFA0195AF}" type="slidenum">
              <a:rPr lang="en-US" smtClean="0"/>
              <a:t>‹#›</a:t>
            </a:fld>
            <a:endParaRPr lang="en-US" dirty="0"/>
          </a:p>
        </p:txBody>
      </p:sp>
    </p:spTree>
    <p:extLst>
      <p:ext uri="{BB962C8B-B14F-4D97-AF65-F5344CB8AC3E}">
        <p14:creationId xmlns:p14="http://schemas.microsoft.com/office/powerpoint/2010/main" val="381115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28F847-837B-4A13-AE7D-EC76CDDC2C43}" type="datetimeFigureOut">
              <a:rPr lang="en-US" smtClean="0"/>
              <a:t>3/13/20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7465D1-621B-482F-9A91-690BFA0195AF}" type="slidenum">
              <a:rPr lang="en-US" smtClean="0"/>
              <a:t>‹#›</a:t>
            </a:fld>
            <a:endParaRPr lang="en-US" dirty="0"/>
          </a:p>
        </p:txBody>
      </p:sp>
    </p:spTree>
    <p:extLst>
      <p:ext uri="{BB962C8B-B14F-4D97-AF65-F5344CB8AC3E}">
        <p14:creationId xmlns:p14="http://schemas.microsoft.com/office/powerpoint/2010/main" val="105953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28F847-837B-4A13-AE7D-EC76CDDC2C43}" type="datetimeFigureOut">
              <a:rPr lang="en-US" smtClean="0"/>
              <a:t>3/13/20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7465D1-621B-482F-9A91-690BFA0195AF}" type="slidenum">
              <a:rPr lang="en-US" smtClean="0"/>
              <a:t>‹#›</a:t>
            </a:fld>
            <a:endParaRPr lang="en-US" dirty="0"/>
          </a:p>
        </p:txBody>
      </p:sp>
    </p:spTree>
    <p:extLst>
      <p:ext uri="{BB962C8B-B14F-4D97-AF65-F5344CB8AC3E}">
        <p14:creationId xmlns:p14="http://schemas.microsoft.com/office/powerpoint/2010/main" val="3980538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28F847-837B-4A13-AE7D-EC76CDDC2C43}" type="datetimeFigureOut">
              <a:rPr lang="en-US" smtClean="0"/>
              <a:t>3/13/20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7465D1-621B-482F-9A91-690BFA0195AF}" type="slidenum">
              <a:rPr lang="en-US" smtClean="0"/>
              <a:t>‹#›</a:t>
            </a:fld>
            <a:endParaRPr lang="en-US" dirty="0"/>
          </a:p>
        </p:txBody>
      </p:sp>
    </p:spTree>
    <p:extLst>
      <p:ext uri="{BB962C8B-B14F-4D97-AF65-F5344CB8AC3E}">
        <p14:creationId xmlns:p14="http://schemas.microsoft.com/office/powerpoint/2010/main" val="63373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8F847-837B-4A13-AE7D-EC76CDDC2C43}" type="datetimeFigureOut">
              <a:rPr lang="en-US" smtClean="0"/>
              <a:t>3/13/20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7465D1-621B-482F-9A91-690BFA0195AF}" type="slidenum">
              <a:rPr lang="en-US" smtClean="0"/>
              <a:t>‹#›</a:t>
            </a:fld>
            <a:endParaRPr lang="en-US" dirty="0"/>
          </a:p>
        </p:txBody>
      </p:sp>
    </p:spTree>
    <p:extLst>
      <p:ext uri="{BB962C8B-B14F-4D97-AF65-F5344CB8AC3E}">
        <p14:creationId xmlns:p14="http://schemas.microsoft.com/office/powerpoint/2010/main" val="800029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4D28F847-837B-4A13-AE7D-EC76CDDC2C43}" type="datetimeFigureOut">
              <a:rPr lang="en-US" smtClean="0"/>
              <a:t>3/13/20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7465D1-621B-482F-9A91-690BFA0195AF}" type="slidenum">
              <a:rPr lang="en-US" smtClean="0"/>
              <a:t>‹#›</a:t>
            </a:fld>
            <a:endParaRPr lang="en-US" dirty="0"/>
          </a:p>
        </p:txBody>
      </p:sp>
    </p:spTree>
    <p:extLst>
      <p:ext uri="{BB962C8B-B14F-4D97-AF65-F5344CB8AC3E}">
        <p14:creationId xmlns:p14="http://schemas.microsoft.com/office/powerpoint/2010/main" val="376161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4D28F847-837B-4A13-AE7D-EC76CDDC2C43}" type="datetimeFigureOut">
              <a:rPr lang="en-US" smtClean="0"/>
              <a:t>3/13/20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7465D1-621B-482F-9A91-690BFA0195AF}" type="slidenum">
              <a:rPr lang="en-US" smtClean="0"/>
              <a:t>‹#›</a:t>
            </a:fld>
            <a:endParaRPr lang="en-US" dirty="0"/>
          </a:p>
        </p:txBody>
      </p:sp>
    </p:spTree>
    <p:extLst>
      <p:ext uri="{BB962C8B-B14F-4D97-AF65-F5344CB8AC3E}">
        <p14:creationId xmlns:p14="http://schemas.microsoft.com/office/powerpoint/2010/main" val="257746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4D28F847-837B-4A13-AE7D-EC76CDDC2C43}" type="datetimeFigureOut">
              <a:rPr lang="en-US" smtClean="0"/>
              <a:t>3/13/20</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57465D1-621B-482F-9A91-690BFA0195AF}" type="slidenum">
              <a:rPr lang="en-US" smtClean="0"/>
              <a:t>‹#›</a:t>
            </a:fld>
            <a:endParaRPr lang="en-US" dirty="0"/>
          </a:p>
        </p:txBody>
      </p:sp>
    </p:spTree>
    <p:extLst>
      <p:ext uri="{BB962C8B-B14F-4D97-AF65-F5344CB8AC3E}">
        <p14:creationId xmlns:p14="http://schemas.microsoft.com/office/powerpoint/2010/main" val="4045463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02DE99-CE8C-431F-A48F-09224F1ADA78}"/>
              </a:ext>
            </a:extLst>
          </p:cNvPr>
          <p:cNvSpPr txBox="1"/>
          <p:nvPr/>
        </p:nvSpPr>
        <p:spPr>
          <a:xfrm>
            <a:off x="114300" y="48922"/>
            <a:ext cx="7518400" cy="1092607"/>
          </a:xfrm>
          <a:prstGeom prst="rect">
            <a:avLst/>
          </a:prstGeom>
          <a:noFill/>
        </p:spPr>
        <p:txBody>
          <a:bodyPr wrap="square" rtlCol="0">
            <a:spAutoFit/>
          </a:bodyPr>
          <a:lstStyle/>
          <a:p>
            <a:pPr algn="ctr"/>
            <a:r>
              <a:rPr lang="en-US" sz="6500" dirty="0">
                <a:latin typeface="Century Gothic" panose="020B0502020202020204" pitchFamily="34" charset="0"/>
              </a:rPr>
              <a:t>TEXT </a:t>
            </a:r>
            <a:r>
              <a:rPr lang="en-US" sz="6500" b="1" dirty="0">
                <a:latin typeface="Century Gothic" panose="020B0502020202020204" pitchFamily="34" charset="0"/>
              </a:rPr>
              <a:t>ANNOTATION</a:t>
            </a:r>
          </a:p>
        </p:txBody>
      </p:sp>
      <p:sp>
        <p:nvSpPr>
          <p:cNvPr id="5" name="Rectangle 4">
            <a:extLst>
              <a:ext uri="{FF2B5EF4-FFF2-40B4-BE49-F238E27FC236}">
                <a16:creationId xmlns:a16="http://schemas.microsoft.com/office/drawing/2014/main" id="{802C53C9-AC86-4A41-925A-295E32037C2A}"/>
              </a:ext>
            </a:extLst>
          </p:cNvPr>
          <p:cNvSpPr/>
          <p:nvPr/>
        </p:nvSpPr>
        <p:spPr>
          <a:xfrm>
            <a:off x="241300" y="1562100"/>
            <a:ext cx="7277100" cy="81570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ABB6A56-3777-419C-BBF0-0F465265903F}"/>
              </a:ext>
            </a:extLst>
          </p:cNvPr>
          <p:cNvSpPr txBox="1"/>
          <p:nvPr/>
        </p:nvSpPr>
        <p:spPr>
          <a:xfrm>
            <a:off x="127000" y="1074920"/>
            <a:ext cx="7518400" cy="307777"/>
          </a:xfrm>
          <a:prstGeom prst="rect">
            <a:avLst/>
          </a:prstGeom>
          <a:noFill/>
        </p:spPr>
        <p:txBody>
          <a:bodyPr wrap="square" rtlCol="0">
            <a:spAutoFit/>
          </a:bodyPr>
          <a:lstStyle/>
          <a:p>
            <a:pPr algn="ctr"/>
            <a:r>
              <a:rPr lang="en-US" sz="1400" dirty="0">
                <a:latin typeface="Century Gothic" panose="020B0502020202020204" pitchFamily="34" charset="0"/>
              </a:rPr>
              <a:t>Use the following directions to annotate each of the texts in this journal. </a:t>
            </a:r>
          </a:p>
        </p:txBody>
      </p:sp>
      <p:sp>
        <p:nvSpPr>
          <p:cNvPr id="7" name="Arrow: Right 6">
            <a:extLst>
              <a:ext uri="{FF2B5EF4-FFF2-40B4-BE49-F238E27FC236}">
                <a16:creationId xmlns:a16="http://schemas.microsoft.com/office/drawing/2014/main" id="{D16E9B17-5345-4FD9-879F-BD9FDD1A2B7E}"/>
              </a:ext>
            </a:extLst>
          </p:cNvPr>
          <p:cNvSpPr/>
          <p:nvPr/>
        </p:nvSpPr>
        <p:spPr>
          <a:xfrm>
            <a:off x="431800" y="1701800"/>
            <a:ext cx="1181100" cy="49032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E41B5C31-281D-4B77-9800-F767383F4604}"/>
              </a:ext>
            </a:extLst>
          </p:cNvPr>
          <p:cNvSpPr/>
          <p:nvPr/>
        </p:nvSpPr>
        <p:spPr>
          <a:xfrm>
            <a:off x="431800" y="2450103"/>
            <a:ext cx="1181100" cy="6223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r: 5 Points 8">
            <a:extLst>
              <a:ext uri="{FF2B5EF4-FFF2-40B4-BE49-F238E27FC236}">
                <a16:creationId xmlns:a16="http://schemas.microsoft.com/office/drawing/2014/main" id="{9D222CF3-AB9F-4784-8D1F-10D0A80225C2}"/>
              </a:ext>
            </a:extLst>
          </p:cNvPr>
          <p:cNvSpPr/>
          <p:nvPr/>
        </p:nvSpPr>
        <p:spPr>
          <a:xfrm>
            <a:off x="457200" y="3330377"/>
            <a:ext cx="1130300" cy="10541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73BE320-00C4-4BA8-9676-8AD8F6B8F1EA}"/>
              </a:ext>
            </a:extLst>
          </p:cNvPr>
          <p:cNvSpPr/>
          <p:nvPr/>
        </p:nvSpPr>
        <p:spPr>
          <a:xfrm>
            <a:off x="431800" y="4762500"/>
            <a:ext cx="11811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851CFB0-A9B0-407F-B7E1-9CBEC5DD35CF}"/>
              </a:ext>
            </a:extLst>
          </p:cNvPr>
          <p:cNvSpPr/>
          <p:nvPr/>
        </p:nvSpPr>
        <p:spPr>
          <a:xfrm>
            <a:off x="571500" y="5727700"/>
            <a:ext cx="927100" cy="9525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Folded Corner 11">
            <a:extLst>
              <a:ext uri="{FF2B5EF4-FFF2-40B4-BE49-F238E27FC236}">
                <a16:creationId xmlns:a16="http://schemas.microsoft.com/office/drawing/2014/main" id="{B49029E4-6A2A-474E-9924-446293CC2739}"/>
              </a:ext>
            </a:extLst>
          </p:cNvPr>
          <p:cNvSpPr/>
          <p:nvPr/>
        </p:nvSpPr>
        <p:spPr>
          <a:xfrm>
            <a:off x="457200" y="6884397"/>
            <a:ext cx="1130300" cy="952500"/>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9D06F88-1EA0-416A-8924-52781CC66D25}"/>
              </a:ext>
            </a:extLst>
          </p:cNvPr>
          <p:cNvSpPr txBox="1"/>
          <p:nvPr/>
        </p:nvSpPr>
        <p:spPr>
          <a:xfrm>
            <a:off x="1803400" y="1701800"/>
            <a:ext cx="5537200" cy="461665"/>
          </a:xfrm>
          <a:prstGeom prst="rect">
            <a:avLst/>
          </a:prstGeom>
          <a:noFill/>
        </p:spPr>
        <p:txBody>
          <a:bodyPr wrap="square" rtlCol="0">
            <a:spAutoFit/>
          </a:bodyPr>
          <a:lstStyle/>
          <a:p>
            <a:pPr algn="ctr"/>
            <a:r>
              <a:rPr lang="en-US" sz="1200" dirty="0">
                <a:latin typeface="Century Gothic" panose="020B0502020202020204" pitchFamily="34" charset="0"/>
              </a:rPr>
              <a:t>Draw an arrow pointing at any words, phrases, or paragraphs that help the reader identify something new about the topic presented. </a:t>
            </a:r>
          </a:p>
        </p:txBody>
      </p:sp>
      <p:sp>
        <p:nvSpPr>
          <p:cNvPr id="17" name="TextBox 16">
            <a:extLst>
              <a:ext uri="{FF2B5EF4-FFF2-40B4-BE49-F238E27FC236}">
                <a16:creationId xmlns:a16="http://schemas.microsoft.com/office/drawing/2014/main" id="{28AAE281-46E0-4B9B-BD0A-D3BE292D63BA}"/>
              </a:ext>
            </a:extLst>
          </p:cNvPr>
          <p:cNvSpPr txBox="1"/>
          <p:nvPr/>
        </p:nvSpPr>
        <p:spPr>
          <a:xfrm>
            <a:off x="1752600" y="2610738"/>
            <a:ext cx="5765800" cy="646331"/>
          </a:xfrm>
          <a:prstGeom prst="rect">
            <a:avLst/>
          </a:prstGeom>
          <a:noFill/>
        </p:spPr>
        <p:txBody>
          <a:bodyPr wrap="square" rtlCol="0">
            <a:spAutoFit/>
          </a:bodyPr>
          <a:lstStyle/>
          <a:p>
            <a:pPr algn="ctr"/>
            <a:r>
              <a:rPr lang="en-US" sz="1200" dirty="0">
                <a:latin typeface="Century Gothic" panose="020B0502020202020204" pitchFamily="34" charset="0"/>
              </a:rPr>
              <a:t>Draw a triangle next to or around any words you do not know.  </a:t>
            </a:r>
          </a:p>
          <a:p>
            <a:pPr algn="ctr"/>
            <a:r>
              <a:rPr lang="en-US" sz="1200" dirty="0">
                <a:latin typeface="Century Gothic" panose="020B0502020202020204" pitchFamily="34" charset="0"/>
              </a:rPr>
              <a:t>Then, look up the definition of the word. Write it in the margin or in </a:t>
            </a:r>
            <a:br>
              <a:rPr lang="en-US" sz="1200" dirty="0">
                <a:latin typeface="Century Gothic" panose="020B0502020202020204" pitchFamily="34" charset="0"/>
              </a:rPr>
            </a:br>
            <a:r>
              <a:rPr lang="en-US" sz="1200" dirty="0">
                <a:latin typeface="Century Gothic" panose="020B0502020202020204" pitchFamily="34" charset="0"/>
              </a:rPr>
              <a:t>your notes for future reference. </a:t>
            </a:r>
          </a:p>
        </p:txBody>
      </p:sp>
      <p:sp>
        <p:nvSpPr>
          <p:cNvPr id="18" name="TextBox 17">
            <a:extLst>
              <a:ext uri="{FF2B5EF4-FFF2-40B4-BE49-F238E27FC236}">
                <a16:creationId xmlns:a16="http://schemas.microsoft.com/office/drawing/2014/main" id="{CE163499-45B7-45AD-B352-C477F3402AB9}"/>
              </a:ext>
            </a:extLst>
          </p:cNvPr>
          <p:cNvSpPr txBox="1"/>
          <p:nvPr/>
        </p:nvSpPr>
        <p:spPr>
          <a:xfrm>
            <a:off x="1908175" y="3715332"/>
            <a:ext cx="5289550" cy="461665"/>
          </a:xfrm>
          <a:prstGeom prst="rect">
            <a:avLst/>
          </a:prstGeom>
          <a:noFill/>
        </p:spPr>
        <p:txBody>
          <a:bodyPr wrap="square" rtlCol="0">
            <a:spAutoFit/>
          </a:bodyPr>
          <a:lstStyle/>
          <a:p>
            <a:pPr algn="ctr"/>
            <a:r>
              <a:rPr lang="en-US" sz="1200" dirty="0">
                <a:latin typeface="Century Gothic" panose="020B0502020202020204" pitchFamily="34" charset="0"/>
              </a:rPr>
              <a:t>Draw a star next to any significant quotes. In the margin or in your notes, write WHY you believe the quote is significant to the passage. </a:t>
            </a:r>
          </a:p>
        </p:txBody>
      </p:sp>
      <p:sp>
        <p:nvSpPr>
          <p:cNvPr id="19" name="TextBox 18">
            <a:extLst>
              <a:ext uri="{FF2B5EF4-FFF2-40B4-BE49-F238E27FC236}">
                <a16:creationId xmlns:a16="http://schemas.microsoft.com/office/drawing/2014/main" id="{C2202A16-0214-4AD9-9F74-5BC766379F2B}"/>
              </a:ext>
            </a:extLst>
          </p:cNvPr>
          <p:cNvSpPr txBox="1"/>
          <p:nvPr/>
        </p:nvSpPr>
        <p:spPr>
          <a:xfrm>
            <a:off x="1866900" y="4912667"/>
            <a:ext cx="5537200" cy="461665"/>
          </a:xfrm>
          <a:prstGeom prst="rect">
            <a:avLst/>
          </a:prstGeom>
          <a:noFill/>
        </p:spPr>
        <p:txBody>
          <a:bodyPr wrap="square" rtlCol="0">
            <a:spAutoFit/>
          </a:bodyPr>
          <a:lstStyle/>
          <a:p>
            <a:pPr algn="ctr"/>
            <a:r>
              <a:rPr lang="en-US" sz="1200" dirty="0">
                <a:latin typeface="Century Gothic" panose="020B0502020202020204" pitchFamily="34" charset="0"/>
              </a:rPr>
              <a:t>Draw a rectangle around the part of the passage that BEST represents the author’s main idea. In the margin or in your notes, explain why. </a:t>
            </a:r>
          </a:p>
        </p:txBody>
      </p:sp>
      <p:sp>
        <p:nvSpPr>
          <p:cNvPr id="20" name="TextBox 19">
            <a:extLst>
              <a:ext uri="{FF2B5EF4-FFF2-40B4-BE49-F238E27FC236}">
                <a16:creationId xmlns:a16="http://schemas.microsoft.com/office/drawing/2014/main" id="{80D6A5B2-325E-49D4-9243-018D3AC29469}"/>
              </a:ext>
            </a:extLst>
          </p:cNvPr>
          <p:cNvSpPr txBox="1"/>
          <p:nvPr/>
        </p:nvSpPr>
        <p:spPr>
          <a:xfrm>
            <a:off x="1908175" y="5965668"/>
            <a:ext cx="5537200" cy="461665"/>
          </a:xfrm>
          <a:prstGeom prst="rect">
            <a:avLst/>
          </a:prstGeom>
          <a:noFill/>
        </p:spPr>
        <p:txBody>
          <a:bodyPr wrap="square" rtlCol="0">
            <a:spAutoFit/>
          </a:bodyPr>
          <a:lstStyle/>
          <a:p>
            <a:pPr algn="ctr"/>
            <a:r>
              <a:rPr lang="en-US" sz="1200" dirty="0">
                <a:latin typeface="Century Gothic" panose="020B0502020202020204" pitchFamily="34" charset="0"/>
              </a:rPr>
              <a:t>Draw a circle around any use of figurative language. In the margin or in your notes, explain how the figurative language impacts the passage.</a:t>
            </a:r>
          </a:p>
        </p:txBody>
      </p:sp>
      <p:sp>
        <p:nvSpPr>
          <p:cNvPr id="21" name="TextBox 20">
            <a:extLst>
              <a:ext uri="{FF2B5EF4-FFF2-40B4-BE49-F238E27FC236}">
                <a16:creationId xmlns:a16="http://schemas.microsoft.com/office/drawing/2014/main" id="{D2A92B8D-A4E1-4C01-966D-B0F83B0392E5}"/>
              </a:ext>
            </a:extLst>
          </p:cNvPr>
          <p:cNvSpPr txBox="1"/>
          <p:nvPr/>
        </p:nvSpPr>
        <p:spPr>
          <a:xfrm>
            <a:off x="1752599" y="7129814"/>
            <a:ext cx="5765799" cy="461665"/>
          </a:xfrm>
          <a:prstGeom prst="rect">
            <a:avLst/>
          </a:prstGeom>
          <a:noFill/>
        </p:spPr>
        <p:txBody>
          <a:bodyPr wrap="square" rtlCol="0">
            <a:spAutoFit/>
          </a:bodyPr>
          <a:lstStyle/>
          <a:p>
            <a:pPr algn="ctr"/>
            <a:r>
              <a:rPr lang="en-US" sz="1200" dirty="0">
                <a:latin typeface="Century Gothic" panose="020B0502020202020204" pitchFamily="34" charset="0"/>
              </a:rPr>
              <a:t>Place a sticky note next to any part of the passage that you do not understand. Write a specific question on the sticky note for class discussion. </a:t>
            </a:r>
          </a:p>
        </p:txBody>
      </p:sp>
      <p:sp>
        <p:nvSpPr>
          <p:cNvPr id="22" name="TextBox 21">
            <a:extLst>
              <a:ext uri="{FF2B5EF4-FFF2-40B4-BE49-F238E27FC236}">
                <a16:creationId xmlns:a16="http://schemas.microsoft.com/office/drawing/2014/main" id="{FE41BEB1-103D-4D1F-8B80-FBFF36C442A4}"/>
              </a:ext>
            </a:extLst>
          </p:cNvPr>
          <p:cNvSpPr txBox="1"/>
          <p:nvPr/>
        </p:nvSpPr>
        <p:spPr>
          <a:xfrm>
            <a:off x="1908175" y="8010435"/>
            <a:ext cx="5537200" cy="461665"/>
          </a:xfrm>
          <a:prstGeom prst="rect">
            <a:avLst/>
          </a:prstGeom>
          <a:noFill/>
        </p:spPr>
        <p:txBody>
          <a:bodyPr wrap="square" rtlCol="0">
            <a:spAutoFit/>
          </a:bodyPr>
          <a:lstStyle/>
          <a:p>
            <a:pPr algn="ctr"/>
            <a:r>
              <a:rPr lang="en-US" sz="1200" dirty="0">
                <a:latin typeface="Century Gothic" panose="020B0502020202020204" pitchFamily="34" charset="0"/>
              </a:rPr>
              <a:t>Highlight ONE quote that stands out most to you. In the margin or in your notes, explain why this quote made such an impact on you. </a:t>
            </a:r>
          </a:p>
        </p:txBody>
      </p:sp>
      <p:sp>
        <p:nvSpPr>
          <p:cNvPr id="23" name="TextBox 22">
            <a:extLst>
              <a:ext uri="{FF2B5EF4-FFF2-40B4-BE49-F238E27FC236}">
                <a16:creationId xmlns:a16="http://schemas.microsoft.com/office/drawing/2014/main" id="{704E7D6C-D396-49B3-A800-39C71AA21504}"/>
              </a:ext>
            </a:extLst>
          </p:cNvPr>
          <p:cNvSpPr txBox="1"/>
          <p:nvPr/>
        </p:nvSpPr>
        <p:spPr>
          <a:xfrm>
            <a:off x="1866900" y="8686283"/>
            <a:ext cx="5537200" cy="276999"/>
          </a:xfrm>
          <a:prstGeom prst="rect">
            <a:avLst/>
          </a:prstGeom>
          <a:noFill/>
        </p:spPr>
        <p:txBody>
          <a:bodyPr wrap="square" rtlCol="0">
            <a:spAutoFit/>
          </a:bodyPr>
          <a:lstStyle/>
          <a:p>
            <a:pPr algn="ctr"/>
            <a:r>
              <a:rPr lang="en-US" sz="1200" dirty="0">
                <a:latin typeface="Century Gothic" panose="020B0502020202020204" pitchFamily="34" charset="0"/>
              </a:rPr>
              <a:t>Underline any EXAMPLES the author provides about the topic. </a:t>
            </a:r>
          </a:p>
        </p:txBody>
      </p:sp>
      <p:sp>
        <p:nvSpPr>
          <p:cNvPr id="24" name="TextBox 23">
            <a:extLst>
              <a:ext uri="{FF2B5EF4-FFF2-40B4-BE49-F238E27FC236}">
                <a16:creationId xmlns:a16="http://schemas.microsoft.com/office/drawing/2014/main" id="{7B05B73E-7C97-499C-BD3D-BD3D347DCFE4}"/>
              </a:ext>
            </a:extLst>
          </p:cNvPr>
          <p:cNvSpPr txBox="1"/>
          <p:nvPr/>
        </p:nvSpPr>
        <p:spPr>
          <a:xfrm>
            <a:off x="1895475" y="9175338"/>
            <a:ext cx="5537200" cy="276999"/>
          </a:xfrm>
          <a:prstGeom prst="rect">
            <a:avLst/>
          </a:prstGeom>
          <a:noFill/>
        </p:spPr>
        <p:txBody>
          <a:bodyPr wrap="square" rtlCol="0">
            <a:spAutoFit/>
          </a:bodyPr>
          <a:lstStyle/>
          <a:p>
            <a:pPr algn="ctr"/>
            <a:r>
              <a:rPr lang="en-US" sz="1200" dirty="0">
                <a:latin typeface="Century Gothic" panose="020B0502020202020204" pitchFamily="34" charset="0"/>
              </a:rPr>
              <a:t>Cross out any information that is irrelevant to the topic, if any. </a:t>
            </a:r>
          </a:p>
        </p:txBody>
      </p:sp>
      <p:sp>
        <p:nvSpPr>
          <p:cNvPr id="25" name="TextBox 24">
            <a:extLst>
              <a:ext uri="{FF2B5EF4-FFF2-40B4-BE49-F238E27FC236}">
                <a16:creationId xmlns:a16="http://schemas.microsoft.com/office/drawing/2014/main" id="{973E9E57-5AE2-486C-97D5-B4FC052CD3BB}"/>
              </a:ext>
            </a:extLst>
          </p:cNvPr>
          <p:cNvSpPr txBox="1"/>
          <p:nvPr/>
        </p:nvSpPr>
        <p:spPr>
          <a:xfrm>
            <a:off x="3778249" y="9739784"/>
            <a:ext cx="3937000" cy="230832"/>
          </a:xfrm>
          <a:prstGeom prst="rect">
            <a:avLst/>
          </a:prstGeom>
          <a:noFill/>
        </p:spPr>
        <p:txBody>
          <a:bodyPr wrap="square" rtlCol="0">
            <a:spAutoFit/>
          </a:bodyPr>
          <a:lstStyle/>
          <a:p>
            <a:pPr algn="r"/>
            <a:r>
              <a:rPr lang="en-US" sz="900" dirty="0">
                <a:solidFill>
                  <a:schemeClr val="bg1">
                    <a:lumMod val="75000"/>
                  </a:schemeClr>
                </a:solidFill>
                <a:latin typeface="Century Gothic" panose="020B0502020202020204" pitchFamily="34" charset="0"/>
              </a:rPr>
              <a:t>© The SuperHERO Teacher, 2018 </a:t>
            </a:r>
          </a:p>
        </p:txBody>
      </p:sp>
      <p:pic>
        <p:nvPicPr>
          <p:cNvPr id="4" name="Picture 3" descr="A close up of a logo&#10;&#10;Description automatically generated">
            <a:extLst>
              <a:ext uri="{FF2B5EF4-FFF2-40B4-BE49-F238E27FC236}">
                <a16:creationId xmlns:a16="http://schemas.microsoft.com/office/drawing/2014/main" id="{6275D6D0-5012-49E1-AEB8-50BB8BA0F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03" y="9093552"/>
            <a:ext cx="1511939" cy="646232"/>
          </a:xfrm>
          <a:prstGeom prst="rect">
            <a:avLst/>
          </a:prstGeom>
        </p:spPr>
      </p:pic>
      <p:pic>
        <p:nvPicPr>
          <p:cNvPr id="27" name="Picture 26" descr="A black and red text&#10;&#10;Description automatically generated">
            <a:extLst>
              <a:ext uri="{FF2B5EF4-FFF2-40B4-BE49-F238E27FC236}">
                <a16:creationId xmlns:a16="http://schemas.microsoft.com/office/drawing/2014/main" id="{B099627F-C8DD-4124-993C-7E58BA7AF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50" y="7954755"/>
            <a:ext cx="1487553" cy="646232"/>
          </a:xfrm>
          <a:prstGeom prst="rect">
            <a:avLst/>
          </a:prstGeom>
        </p:spPr>
      </p:pic>
      <p:pic>
        <p:nvPicPr>
          <p:cNvPr id="29" name="Picture 28" descr="A close up of a logo&#10;&#10;Description automatically generated">
            <a:extLst>
              <a:ext uri="{FF2B5EF4-FFF2-40B4-BE49-F238E27FC236}">
                <a16:creationId xmlns:a16="http://schemas.microsoft.com/office/drawing/2014/main" id="{082DFB5F-128C-4E22-9AFA-77ECD3C56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461" y="8501666"/>
            <a:ext cx="1511939" cy="646232"/>
          </a:xfrm>
          <a:prstGeom prst="rect">
            <a:avLst/>
          </a:prstGeom>
        </p:spPr>
      </p:pic>
    </p:spTree>
    <p:extLst>
      <p:ext uri="{BB962C8B-B14F-4D97-AF65-F5344CB8AC3E}">
        <p14:creationId xmlns:p14="http://schemas.microsoft.com/office/powerpoint/2010/main" val="256883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C73C77E-83FA-41A8-8CCC-75F0244A9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49" y="-369860"/>
            <a:ext cx="4572396" cy="2353260"/>
          </a:xfrm>
          <a:prstGeom prst="rect">
            <a:avLst/>
          </a:prstGeom>
        </p:spPr>
      </p:pic>
      <p:sp>
        <p:nvSpPr>
          <p:cNvPr id="4" name="Rectangle 3">
            <a:extLst>
              <a:ext uri="{FF2B5EF4-FFF2-40B4-BE49-F238E27FC236}">
                <a16:creationId xmlns:a16="http://schemas.microsoft.com/office/drawing/2014/main" id="{77AA8FC4-D1A8-4A84-B648-60CDAB2B806B}"/>
              </a:ext>
            </a:extLst>
          </p:cNvPr>
          <p:cNvSpPr/>
          <p:nvPr/>
        </p:nvSpPr>
        <p:spPr>
          <a:xfrm>
            <a:off x="390525" y="1354974"/>
            <a:ext cx="7016750" cy="8233151"/>
          </a:xfrm>
          <a:prstGeom prst="rect">
            <a:avLst/>
          </a:prstGeom>
        </p:spPr>
        <p:txBody>
          <a:bodyPr wrap="square" anchor="t">
            <a:spAutoFit/>
          </a:bodyPr>
          <a:lstStyle/>
          <a:p>
            <a:pPr>
              <a:lnSpc>
                <a:spcPct val="115000"/>
              </a:lnSpc>
              <a:spcAft>
                <a:spcPts val="1000"/>
              </a:spcAft>
            </a:pPr>
            <a:r>
              <a:rPr lang="en-US" sz="1150" dirty="0">
                <a:latin typeface="Century Gothic"/>
                <a:ea typeface="Calibri" panose="020F0502020204030204" pitchFamily="34" charset="0"/>
                <a:cs typeface="Times New Roman"/>
              </a:rPr>
              <a:t>Earth’s surface is two-thirds covered by ocean. Unbelievably, 95% of the oceans have remained unexplored. From the shore, the first 200 meters of water is teaming with life because that’s where sunlight penetrates. Beyond that the light quickly fades away, until at 1,000 meters the water is completely devoid of light and the deep ocean abyss awaits. </a:t>
            </a:r>
            <a:endParaRPr lang="en-US" sz="1180" dirty="0">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150" dirty="0">
                <a:latin typeface="Century Gothic"/>
                <a:ea typeface="Calibri" panose="020F0502020204030204" pitchFamily="34" charset="0"/>
                <a:cs typeface="Times New Roman"/>
              </a:rPr>
              <a:t>You might assume that without sunlight no lifeforms can exist in this pitch-black environment, but you would be wrong. There is an astounding variety of creatures that will boggle your mind.  Because the temperatures are so cold, and the pressure is 40-110 times that of Earth, scientists can’t scuba dive there. Instead, they must use sophisticated technologies to explore this vast frontier.  </a:t>
            </a:r>
            <a:endParaRPr lang="en-US" sz="1150" dirty="0">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180" dirty="0">
                <a:latin typeface="Century Gothic" panose="020B0502020202020204" pitchFamily="34" charset="0"/>
                <a:ea typeface="Calibri" panose="020F0502020204030204" pitchFamily="34" charset="0"/>
                <a:cs typeface="Times New Roman" panose="02020603050405020304" pitchFamily="18" charset="0"/>
              </a:rPr>
              <a:t>James Cameron, the maker of the movies </a:t>
            </a:r>
            <a:r>
              <a:rPr lang="en-US" sz="1180" i="1" dirty="0">
                <a:latin typeface="Century Gothic" panose="020B0502020202020204" pitchFamily="34" charset="0"/>
                <a:ea typeface="Calibri" panose="020F0502020204030204" pitchFamily="34" charset="0"/>
                <a:cs typeface="Times New Roman" panose="02020603050405020304" pitchFamily="18" charset="0"/>
              </a:rPr>
              <a:t>Avatar</a:t>
            </a:r>
            <a:r>
              <a:rPr lang="en-US" sz="1180" dirty="0">
                <a:latin typeface="Century Gothic" panose="020B0502020202020204" pitchFamily="34" charset="0"/>
                <a:ea typeface="Calibri" panose="020F0502020204030204" pitchFamily="34" charset="0"/>
                <a:cs typeface="Times New Roman" panose="02020603050405020304" pitchFamily="18" charset="0"/>
              </a:rPr>
              <a:t> and </a:t>
            </a:r>
            <a:r>
              <a:rPr lang="en-US" sz="1180" i="1" dirty="0">
                <a:latin typeface="Century Gothic" panose="020B0502020202020204" pitchFamily="34" charset="0"/>
                <a:ea typeface="Calibri" panose="020F0502020204030204" pitchFamily="34" charset="0"/>
                <a:cs typeface="Times New Roman" panose="02020603050405020304" pitchFamily="18" charset="0"/>
              </a:rPr>
              <a:t>Titanic</a:t>
            </a:r>
            <a:r>
              <a:rPr lang="en-US" sz="1180" dirty="0">
                <a:latin typeface="Century Gothic" panose="020B0502020202020204" pitchFamily="34" charset="0"/>
                <a:ea typeface="Calibri" panose="020F0502020204030204" pitchFamily="34" charset="0"/>
                <a:cs typeface="Times New Roman" panose="02020603050405020304" pitchFamily="18" charset="0"/>
              </a:rPr>
              <a:t>, is an avid deep-sea explorer.  He explored the deepest part of the ocean called the Mariana Trench using a solo submarine called the Challenger Deep. Other types of exploration vehicles are human-occupied vehicles (HOVs) that can transport up to three people to the ocean floor. Autonomous underwater vehicles (AUVs) are robotic vehicles that can collect data from the deep parts of the ocean. These vehicles allow for greater depth in exploration of the deep ocean.</a:t>
            </a:r>
          </a:p>
          <a:p>
            <a:pPr>
              <a:lnSpc>
                <a:spcPct val="115000"/>
              </a:lnSpc>
              <a:spcAft>
                <a:spcPts val="1000"/>
              </a:spcAft>
            </a:pPr>
            <a:r>
              <a:rPr lang="en-US" sz="1150" dirty="0">
                <a:latin typeface="Century Gothic"/>
                <a:ea typeface="Calibri" panose="020F0502020204030204" pitchFamily="34" charset="0"/>
                <a:cs typeface="Times New Roman"/>
              </a:rPr>
              <a:t>What kinds of creatures can live in this icy cold, pitch-black, crushing environment? The answer to that is thousands of fascinating animals including jellyfish, crustaceans such as shrimp and crabs, corals, fish, and worms. These animals look quite strange compared to their counterparts closer to shore. Their eyes might be huge or even eyes on stalks to capture what little light there is. Others have extremely large mouths </a:t>
            </a:r>
            <a:br>
              <a:rPr lang="en-US" sz="1150" dirty="0">
                <a:latin typeface="Century Gothic" panose="020B0502020202020204" pitchFamily="34" charset="0"/>
                <a:ea typeface="Calibri" panose="020F0502020204030204" pitchFamily="34" charset="0"/>
                <a:cs typeface="Times New Roman" panose="02020603050405020304" pitchFamily="18" charset="0"/>
              </a:rPr>
            </a:br>
            <a:r>
              <a:rPr lang="en-US" sz="1150" dirty="0">
                <a:latin typeface="Century Gothic"/>
                <a:ea typeface="Calibri" panose="020F0502020204030204" pitchFamily="34" charset="0"/>
                <a:cs typeface="Times New Roman"/>
              </a:rPr>
              <a:t>and fang-like teeth which are always open, ready to </a:t>
            </a:r>
            <a:br>
              <a:rPr lang="en-US" sz="1150" dirty="0">
                <a:latin typeface="Century Gothic" panose="020B0502020202020204" pitchFamily="34" charset="0"/>
                <a:ea typeface="Calibri" panose="020F0502020204030204" pitchFamily="34" charset="0"/>
                <a:cs typeface="Times New Roman" panose="02020603050405020304" pitchFamily="18" charset="0"/>
              </a:rPr>
            </a:br>
            <a:r>
              <a:rPr lang="en-US" sz="1150" dirty="0">
                <a:latin typeface="Century Gothic"/>
                <a:ea typeface="Calibri" panose="020F0502020204030204" pitchFamily="34" charset="0"/>
                <a:cs typeface="Times New Roman"/>
              </a:rPr>
              <a:t>catch food from above. Some have transparent </a:t>
            </a:r>
            <a:br>
              <a:rPr lang="en-US" sz="1150" dirty="0">
                <a:latin typeface="Century Gothic" panose="020B0502020202020204" pitchFamily="34" charset="0"/>
                <a:ea typeface="Calibri" panose="020F0502020204030204" pitchFamily="34" charset="0"/>
                <a:cs typeface="Times New Roman" panose="02020603050405020304" pitchFamily="18" charset="0"/>
              </a:rPr>
            </a:br>
            <a:r>
              <a:rPr lang="en-US" sz="1150" dirty="0">
                <a:latin typeface="Century Gothic"/>
                <a:ea typeface="Calibri" panose="020F0502020204030204" pitchFamily="34" charset="0"/>
                <a:cs typeface="Times New Roman"/>
              </a:rPr>
              <a:t>bodies for camouflage.  </a:t>
            </a:r>
            <a:endParaRPr lang="en-US" sz="1150" dirty="0">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180" dirty="0">
                <a:latin typeface="Century Gothic" panose="020B0502020202020204" pitchFamily="34" charset="0"/>
                <a:ea typeface="Calibri" panose="020F0502020204030204" pitchFamily="34" charset="0"/>
                <a:cs typeface="Times New Roman" panose="02020603050405020304" pitchFamily="18" charset="0"/>
              </a:rPr>
              <a:t>A surprise discovery in the 1970s led famous </a:t>
            </a:r>
            <a:br>
              <a:rPr lang="en-US" sz="1180" dirty="0">
                <a:latin typeface="Century Gothic" panose="020B0502020202020204" pitchFamily="34" charset="0"/>
                <a:ea typeface="Calibri" panose="020F0502020204030204" pitchFamily="34" charset="0"/>
                <a:cs typeface="Times New Roman" panose="02020603050405020304" pitchFamily="18" charset="0"/>
              </a:rPr>
            </a:br>
            <a:r>
              <a:rPr lang="en-US" sz="1180" dirty="0">
                <a:latin typeface="Century Gothic" panose="020B0502020202020204" pitchFamily="34" charset="0"/>
                <a:ea typeface="Calibri" panose="020F0502020204030204" pitchFamily="34" charset="0"/>
                <a:cs typeface="Times New Roman" panose="02020603050405020304" pitchFamily="18" charset="0"/>
              </a:rPr>
              <a:t>deep-sea explorer Robert Ballard, who also </a:t>
            </a:r>
            <a:br>
              <a:rPr lang="en-US" sz="1180" dirty="0">
                <a:latin typeface="Century Gothic" panose="020B0502020202020204" pitchFamily="34" charset="0"/>
                <a:ea typeface="Calibri" panose="020F0502020204030204" pitchFamily="34" charset="0"/>
                <a:cs typeface="Times New Roman" panose="02020603050405020304" pitchFamily="18" charset="0"/>
              </a:rPr>
            </a:br>
            <a:r>
              <a:rPr lang="en-US" sz="1180" dirty="0">
                <a:latin typeface="Century Gothic" panose="020B0502020202020204" pitchFamily="34" charset="0"/>
                <a:ea typeface="Calibri" panose="020F0502020204030204" pitchFamily="34" charset="0"/>
                <a:cs typeface="Times New Roman" panose="02020603050405020304" pitchFamily="18" charset="0"/>
              </a:rPr>
              <a:t>discovered the Titanic, to find hydrothermal vents </a:t>
            </a:r>
            <a:br>
              <a:rPr lang="en-US" sz="1180" dirty="0">
                <a:latin typeface="Century Gothic" panose="020B0502020202020204" pitchFamily="34" charset="0"/>
                <a:ea typeface="Calibri" panose="020F0502020204030204" pitchFamily="34" charset="0"/>
                <a:cs typeface="Times New Roman" panose="02020603050405020304" pitchFamily="18" charset="0"/>
              </a:rPr>
            </a:br>
            <a:r>
              <a:rPr lang="en-US" sz="1180" dirty="0">
                <a:latin typeface="Century Gothic" panose="020B0502020202020204" pitchFamily="34" charset="0"/>
                <a:ea typeface="Calibri" panose="020F0502020204030204" pitchFamily="34" charset="0"/>
                <a:cs typeface="Times New Roman" panose="02020603050405020304" pitchFamily="18" charset="0"/>
              </a:rPr>
              <a:t>on the ocean floor. Here through cracks in the ocean </a:t>
            </a:r>
            <a:br>
              <a:rPr lang="en-US" sz="1180" dirty="0">
                <a:latin typeface="Century Gothic" panose="020B0502020202020204" pitchFamily="34" charset="0"/>
                <a:ea typeface="Calibri" panose="020F0502020204030204" pitchFamily="34" charset="0"/>
                <a:cs typeface="Times New Roman" panose="02020603050405020304" pitchFamily="18" charset="0"/>
              </a:rPr>
            </a:br>
            <a:r>
              <a:rPr lang="en-US" sz="1180" dirty="0">
                <a:latin typeface="Century Gothic" panose="020B0502020202020204" pitchFamily="34" charset="0"/>
                <a:ea typeface="Calibri" panose="020F0502020204030204" pitchFamily="34" charset="0"/>
                <a:cs typeface="Times New Roman" panose="02020603050405020304" pitchFamily="18" charset="0"/>
              </a:rPr>
              <a:t>floor he observed hot steaming water and smoke </a:t>
            </a:r>
            <a:br>
              <a:rPr lang="en-US" sz="1180" dirty="0">
                <a:latin typeface="Century Gothic" panose="020B0502020202020204" pitchFamily="34" charset="0"/>
                <a:ea typeface="Calibri" panose="020F0502020204030204" pitchFamily="34" charset="0"/>
                <a:cs typeface="Times New Roman" panose="02020603050405020304" pitchFamily="18" charset="0"/>
              </a:rPr>
            </a:br>
            <a:r>
              <a:rPr lang="en-US" sz="1180" dirty="0">
                <a:latin typeface="Century Gothic" panose="020B0502020202020204" pitchFamily="34" charset="0"/>
                <a:ea typeface="Calibri" panose="020F0502020204030204" pitchFamily="34" charset="0"/>
                <a:cs typeface="Times New Roman" panose="02020603050405020304" pitchFamily="18" charset="0"/>
              </a:rPr>
              <a:t>bubbling up into the cold ocean water. The animals </a:t>
            </a:r>
            <a:br>
              <a:rPr lang="en-US" sz="1180" dirty="0">
                <a:latin typeface="Century Gothic" panose="020B0502020202020204" pitchFamily="34" charset="0"/>
                <a:ea typeface="Calibri" panose="020F0502020204030204" pitchFamily="34" charset="0"/>
                <a:cs typeface="Times New Roman" panose="02020603050405020304" pitchFamily="18" charset="0"/>
              </a:rPr>
            </a:br>
            <a:r>
              <a:rPr lang="en-US" sz="1180" dirty="0">
                <a:latin typeface="Century Gothic" panose="020B0502020202020204" pitchFamily="34" charset="0"/>
                <a:ea typeface="Calibri" panose="020F0502020204030204" pitchFamily="34" charset="0"/>
                <a:cs typeface="Times New Roman" panose="02020603050405020304" pitchFamily="18" charset="0"/>
              </a:rPr>
              <a:t>living around these vents were converting energy </a:t>
            </a:r>
            <a:br>
              <a:rPr lang="en-US" sz="1180" dirty="0">
                <a:latin typeface="Century Gothic" panose="020B0502020202020204" pitchFamily="34" charset="0"/>
                <a:ea typeface="Calibri" panose="020F0502020204030204" pitchFamily="34" charset="0"/>
                <a:cs typeface="Times New Roman" panose="02020603050405020304" pitchFamily="18" charset="0"/>
              </a:rPr>
            </a:br>
            <a:r>
              <a:rPr lang="en-US" sz="1180" dirty="0">
                <a:latin typeface="Century Gothic" panose="020B0502020202020204" pitchFamily="34" charset="0"/>
                <a:ea typeface="Calibri" panose="020F0502020204030204" pitchFamily="34" charset="0"/>
                <a:cs typeface="Times New Roman" panose="02020603050405020304" pitchFamily="18" charset="0"/>
              </a:rPr>
              <a:t>from the minerals in the water to give them life.   </a:t>
            </a:r>
          </a:p>
          <a:p>
            <a:pPr>
              <a:lnSpc>
                <a:spcPct val="115000"/>
              </a:lnSpc>
              <a:spcAft>
                <a:spcPts val="1000"/>
              </a:spcAft>
            </a:pPr>
            <a:r>
              <a:rPr lang="en-US" sz="1180" dirty="0">
                <a:latin typeface="Century Gothic" panose="020B0502020202020204" pitchFamily="34" charset="0"/>
                <a:ea typeface="Calibri" panose="020F0502020204030204" pitchFamily="34" charset="0"/>
                <a:cs typeface="Times New Roman" panose="02020603050405020304" pitchFamily="18" charset="0"/>
              </a:rPr>
              <a:t>There were many new species found during Ballard’s </a:t>
            </a:r>
            <a:br>
              <a:rPr lang="en-US" sz="1180" dirty="0">
                <a:latin typeface="Century Gothic" panose="020B0502020202020204" pitchFamily="34" charset="0"/>
                <a:ea typeface="Calibri" panose="020F0502020204030204" pitchFamily="34" charset="0"/>
                <a:cs typeface="Times New Roman" panose="02020603050405020304" pitchFamily="18" charset="0"/>
              </a:rPr>
            </a:br>
            <a:r>
              <a:rPr lang="en-US" sz="1180" dirty="0">
                <a:latin typeface="Century Gothic" panose="020B0502020202020204" pitchFamily="34" charset="0"/>
                <a:ea typeface="Calibri" panose="020F0502020204030204" pitchFamily="34" charset="0"/>
                <a:cs typeface="Times New Roman" panose="02020603050405020304" pitchFamily="18" charset="0"/>
              </a:rPr>
              <a:t>discovery. The strangest creatures were giant red-tipped </a:t>
            </a:r>
            <a:br>
              <a:rPr lang="en-US" sz="1180" dirty="0">
                <a:latin typeface="Century Gothic" panose="020B0502020202020204" pitchFamily="34" charset="0"/>
                <a:ea typeface="Calibri" panose="020F0502020204030204" pitchFamily="34" charset="0"/>
                <a:cs typeface="Times New Roman" panose="02020603050405020304" pitchFamily="18" charset="0"/>
              </a:rPr>
            </a:br>
            <a:r>
              <a:rPr lang="en-US" sz="1180" dirty="0">
                <a:latin typeface="Century Gothic" panose="020B0502020202020204" pitchFamily="34" charset="0"/>
                <a:ea typeface="Calibri" panose="020F0502020204030204" pitchFamily="34" charset="0"/>
                <a:cs typeface="Times New Roman" panose="02020603050405020304" pitchFamily="18" charset="0"/>
              </a:rPr>
              <a:t>tube worms and white worms as tall as your refrigerator.  </a:t>
            </a:r>
            <a:br>
              <a:rPr lang="en-US" sz="1180" dirty="0">
                <a:latin typeface="Century Gothic" panose="020B0502020202020204" pitchFamily="34" charset="0"/>
                <a:ea typeface="Calibri" panose="020F0502020204030204" pitchFamily="34" charset="0"/>
                <a:cs typeface="Times New Roman" panose="02020603050405020304" pitchFamily="18" charset="0"/>
              </a:rPr>
            </a:br>
            <a:r>
              <a:rPr lang="en-US" sz="1180" dirty="0">
                <a:latin typeface="Century Gothic" panose="020B0502020202020204" pitchFamily="34" charset="0"/>
                <a:ea typeface="Calibri" panose="020F0502020204030204" pitchFamily="34" charset="0"/>
                <a:cs typeface="Times New Roman" panose="02020603050405020304" pitchFamily="18" charset="0"/>
              </a:rPr>
              <a:t>Explorers continue to learn many lessons from </a:t>
            </a:r>
            <a:br>
              <a:rPr lang="en-US" sz="1180" dirty="0">
                <a:latin typeface="Century Gothic" panose="020B0502020202020204" pitchFamily="34" charset="0"/>
                <a:ea typeface="Calibri" panose="020F0502020204030204" pitchFamily="34" charset="0"/>
                <a:cs typeface="Times New Roman" panose="02020603050405020304" pitchFamily="18" charset="0"/>
              </a:rPr>
            </a:br>
            <a:r>
              <a:rPr lang="en-US" sz="1180" dirty="0">
                <a:latin typeface="Century Gothic" panose="020B0502020202020204" pitchFamily="34" charset="0"/>
                <a:ea typeface="Calibri" panose="020F0502020204030204" pitchFamily="34" charset="0"/>
                <a:cs typeface="Times New Roman" panose="02020603050405020304" pitchFamily="18" charset="0"/>
              </a:rPr>
              <a:t>visits to the abyss. </a:t>
            </a:r>
          </a:p>
        </p:txBody>
      </p:sp>
      <p:pic>
        <p:nvPicPr>
          <p:cNvPr id="6" name="Picture 5">
            <a:extLst>
              <a:ext uri="{FF2B5EF4-FFF2-40B4-BE49-F238E27FC236}">
                <a16:creationId xmlns:a16="http://schemas.microsoft.com/office/drawing/2014/main" id="{2D44398E-FAF1-4181-AF02-1E8B700DCF9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4686300" y="5923230"/>
            <a:ext cx="2695575" cy="3616340"/>
          </a:xfrm>
          <a:prstGeom prst="rect">
            <a:avLst/>
          </a:prstGeom>
        </p:spPr>
      </p:pic>
      <p:sp>
        <p:nvSpPr>
          <p:cNvPr id="7" name="Rectangle 6">
            <a:extLst>
              <a:ext uri="{FF2B5EF4-FFF2-40B4-BE49-F238E27FC236}">
                <a16:creationId xmlns:a16="http://schemas.microsoft.com/office/drawing/2014/main" id="{16328DA5-AF32-4952-8077-A21454039932}"/>
              </a:ext>
            </a:extLst>
          </p:cNvPr>
          <p:cNvSpPr/>
          <p:nvPr/>
        </p:nvSpPr>
        <p:spPr>
          <a:xfrm>
            <a:off x="260350" y="1200329"/>
            <a:ext cx="7251700" cy="85272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59B6781-0E3A-4205-933A-BB5322F9D221}"/>
              </a:ext>
            </a:extLst>
          </p:cNvPr>
          <p:cNvSpPr txBox="1"/>
          <p:nvPr/>
        </p:nvSpPr>
        <p:spPr>
          <a:xfrm>
            <a:off x="4318000" y="9773890"/>
            <a:ext cx="3302000" cy="215444"/>
          </a:xfrm>
          <a:prstGeom prst="rect">
            <a:avLst/>
          </a:prstGeom>
          <a:noFill/>
        </p:spPr>
        <p:txBody>
          <a:bodyPr wrap="square" rtlCol="0">
            <a:spAutoFit/>
          </a:bodyPr>
          <a:lstStyle/>
          <a:p>
            <a:pPr algn="r"/>
            <a:r>
              <a:rPr lang="en-US" sz="800" dirty="0">
                <a:solidFill>
                  <a:schemeClr val="bg1">
                    <a:lumMod val="75000"/>
                  </a:schemeClr>
                </a:solidFill>
                <a:latin typeface="Century Gothic" panose="020B0502020202020204" pitchFamily="34" charset="0"/>
              </a:rPr>
              <a:t>© Kesler &amp; Wheaton, 2018</a:t>
            </a:r>
          </a:p>
        </p:txBody>
      </p:sp>
      <p:sp>
        <p:nvSpPr>
          <p:cNvPr id="9" name="TextBox 8">
            <a:extLst>
              <a:ext uri="{FF2B5EF4-FFF2-40B4-BE49-F238E27FC236}">
                <a16:creationId xmlns:a16="http://schemas.microsoft.com/office/drawing/2014/main" id="{0DF206B9-FFB2-4163-890C-51F64A4D0C75}"/>
              </a:ext>
            </a:extLst>
          </p:cNvPr>
          <p:cNvSpPr txBox="1"/>
          <p:nvPr/>
        </p:nvSpPr>
        <p:spPr>
          <a:xfrm>
            <a:off x="152400" y="9696946"/>
            <a:ext cx="418704" cy="369332"/>
          </a:xfrm>
          <a:prstGeom prst="rect">
            <a:avLst/>
          </a:prstGeom>
          <a:noFill/>
        </p:spPr>
        <p:txBody>
          <a:bodyPr wrap="none" rtlCol="0">
            <a:spAutoFit/>
          </a:bodyPr>
          <a:lstStyle/>
          <a:p>
            <a:r>
              <a:rPr lang="en-US" dirty="0">
                <a:solidFill>
                  <a:schemeClr val="bg1">
                    <a:lumMod val="65000"/>
                  </a:schemeClr>
                </a:solidFill>
              </a:rPr>
              <a:t>25</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3682" y="-448518"/>
            <a:ext cx="4974336" cy="2408781"/>
          </a:xfrm>
          <a:prstGeom prst="rect">
            <a:avLst/>
          </a:prstGeom>
        </p:spPr>
      </p:pic>
    </p:spTree>
    <p:extLst>
      <p:ext uri="{BB962C8B-B14F-4D97-AF65-F5344CB8AC3E}">
        <p14:creationId xmlns:p14="http://schemas.microsoft.com/office/powerpoint/2010/main" val="181135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328DA5-AF32-4952-8077-A21454039932}"/>
              </a:ext>
            </a:extLst>
          </p:cNvPr>
          <p:cNvSpPr/>
          <p:nvPr/>
        </p:nvSpPr>
        <p:spPr>
          <a:xfrm>
            <a:off x="260350" y="1200329"/>
            <a:ext cx="7251700" cy="85272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59B6781-0E3A-4205-933A-BB5322F9D221}"/>
              </a:ext>
            </a:extLst>
          </p:cNvPr>
          <p:cNvSpPr txBox="1"/>
          <p:nvPr/>
        </p:nvSpPr>
        <p:spPr>
          <a:xfrm>
            <a:off x="4318000" y="9773890"/>
            <a:ext cx="3302000" cy="215444"/>
          </a:xfrm>
          <a:prstGeom prst="rect">
            <a:avLst/>
          </a:prstGeom>
          <a:noFill/>
        </p:spPr>
        <p:txBody>
          <a:bodyPr wrap="square" rtlCol="0">
            <a:spAutoFit/>
          </a:bodyPr>
          <a:lstStyle/>
          <a:p>
            <a:pPr algn="r"/>
            <a:r>
              <a:rPr lang="en-US" sz="800" dirty="0">
                <a:solidFill>
                  <a:schemeClr val="bg1">
                    <a:lumMod val="75000"/>
                  </a:schemeClr>
                </a:solidFill>
                <a:latin typeface="Century Gothic" panose="020B0502020202020204" pitchFamily="34" charset="0"/>
              </a:rPr>
              <a:t>© Kesler &amp; Wheaton, 2018</a:t>
            </a:r>
          </a:p>
        </p:txBody>
      </p:sp>
      <p:sp>
        <p:nvSpPr>
          <p:cNvPr id="9" name="TextBox 8">
            <a:extLst>
              <a:ext uri="{FF2B5EF4-FFF2-40B4-BE49-F238E27FC236}">
                <a16:creationId xmlns:a16="http://schemas.microsoft.com/office/drawing/2014/main" id="{EEC1542F-4A36-4A61-967D-F97C790F9B26}"/>
              </a:ext>
            </a:extLst>
          </p:cNvPr>
          <p:cNvSpPr txBox="1"/>
          <p:nvPr/>
        </p:nvSpPr>
        <p:spPr>
          <a:xfrm>
            <a:off x="330200" y="1281011"/>
            <a:ext cx="7054850" cy="292388"/>
          </a:xfrm>
          <a:prstGeom prst="rect">
            <a:avLst/>
          </a:prstGeom>
          <a:noFill/>
        </p:spPr>
        <p:txBody>
          <a:bodyPr wrap="square" rtlCol="0">
            <a:spAutoFit/>
          </a:bodyPr>
          <a:lstStyle/>
          <a:p>
            <a:pPr algn="ctr"/>
            <a:r>
              <a:rPr lang="en-US" sz="1300" dirty="0">
                <a:latin typeface="Century Gothic" panose="020B0502020202020204" pitchFamily="34" charset="0"/>
              </a:rPr>
              <a:t>Answer the questions below based on the article about creatures from the deep. </a:t>
            </a:r>
          </a:p>
        </p:txBody>
      </p:sp>
      <p:sp>
        <p:nvSpPr>
          <p:cNvPr id="12" name="TextBox 11">
            <a:extLst>
              <a:ext uri="{FF2B5EF4-FFF2-40B4-BE49-F238E27FC236}">
                <a16:creationId xmlns:a16="http://schemas.microsoft.com/office/drawing/2014/main" id="{02FE9F0A-EA6A-40D1-8787-DF9A6A76F8D0}"/>
              </a:ext>
            </a:extLst>
          </p:cNvPr>
          <p:cNvSpPr txBox="1"/>
          <p:nvPr/>
        </p:nvSpPr>
        <p:spPr>
          <a:xfrm>
            <a:off x="387350" y="1529675"/>
            <a:ext cx="6997700" cy="5401479"/>
          </a:xfrm>
          <a:prstGeom prst="rect">
            <a:avLst/>
          </a:prstGeom>
          <a:noFill/>
        </p:spPr>
        <p:txBody>
          <a:bodyPr wrap="square" rtlCol="0">
            <a:spAutoFit/>
          </a:bodyPr>
          <a:lstStyle/>
          <a:p>
            <a:r>
              <a:rPr lang="en-US" sz="2000" b="1" dirty="0">
                <a:latin typeface="Century Gothic" panose="020B0502020202020204" pitchFamily="34" charset="0"/>
              </a:rPr>
              <a:t>COMPREHENSION QUESTIONS: </a:t>
            </a:r>
          </a:p>
          <a:p>
            <a:pPr marL="342900" indent="-342900">
              <a:buAutoNum type="arabicPeriod"/>
            </a:pPr>
            <a:r>
              <a:rPr lang="en-US" sz="1300" dirty="0">
                <a:latin typeface="Century Gothic" panose="020B0502020202020204" pitchFamily="34" charset="0"/>
              </a:rPr>
              <a:t>What is the deepest part of the ocean called? Highlight your answer in the text. ____________________________________________________________________________________________________________________________________________________________</a:t>
            </a:r>
          </a:p>
          <a:p>
            <a:pPr marL="342900" indent="-342900">
              <a:buAutoNum type="arabicPeriod"/>
            </a:pPr>
            <a:r>
              <a:rPr lang="en-US" sz="1300" dirty="0">
                <a:latin typeface="Century Gothic" panose="020B0502020202020204" pitchFamily="34" charset="0"/>
              </a:rPr>
              <a:t>Why can’t scuba divers dive to the deepest parts of the ocean? Underline your answer in the text. __________________________________________________________________________________________________________________________________________________________________________________________________________________________________________</a:t>
            </a:r>
          </a:p>
          <a:p>
            <a:pPr marL="342900" indent="-342900">
              <a:buAutoNum type="arabicPeriod"/>
            </a:pPr>
            <a:r>
              <a:rPr lang="en-US" sz="1300" dirty="0">
                <a:latin typeface="Century Gothic" panose="020B0502020202020204" pitchFamily="34" charset="0"/>
              </a:rPr>
              <a:t>How do explorers and scientists explore the deep ocean floor? Put a star * next to your answer in the text. __________________________________________________________________________________________________________________________________________________________________________________________________________________________________________</a:t>
            </a:r>
          </a:p>
          <a:p>
            <a:pPr marL="342900" indent="-342900">
              <a:buAutoNum type="arabicPeriod"/>
            </a:pPr>
            <a:r>
              <a:rPr lang="en-US" sz="1300" dirty="0">
                <a:latin typeface="Century Gothic" panose="020B0502020202020204" pitchFamily="34" charset="0"/>
              </a:rPr>
              <a:t>What did Robert Ballard discover in the 1970s? ____________________________________________________________________________________________________________________________________________________________</a:t>
            </a:r>
          </a:p>
          <a:p>
            <a:pPr marL="342900" indent="-342900">
              <a:buAutoNum type="arabicPeriod"/>
            </a:pPr>
            <a:r>
              <a:rPr lang="en-US" sz="1300" dirty="0">
                <a:latin typeface="Century Gothic" panose="020B0502020202020204" pitchFamily="34" charset="0"/>
              </a:rPr>
              <a:t>What kind of animals are found in the harsh environment of the floor of the ocean? ____________________________________________________________________________________________________________________________________________________________</a:t>
            </a:r>
          </a:p>
          <a:p>
            <a:pPr marL="342900" indent="-342900">
              <a:buAutoNum type="arabicPeriod"/>
            </a:pPr>
            <a:r>
              <a:rPr lang="en-US" sz="1300" dirty="0">
                <a:latin typeface="Century Gothic" panose="020B0502020202020204" pitchFamily="34" charset="0"/>
              </a:rPr>
              <a:t>What are some physical differences in these ocean animals? __________________________________________________________________________________________________________________________________________________________________________________________________________________________________________</a:t>
            </a:r>
          </a:p>
        </p:txBody>
      </p:sp>
      <p:sp>
        <p:nvSpPr>
          <p:cNvPr id="13" name="TextBox 12">
            <a:extLst>
              <a:ext uri="{FF2B5EF4-FFF2-40B4-BE49-F238E27FC236}">
                <a16:creationId xmlns:a16="http://schemas.microsoft.com/office/drawing/2014/main" id="{76890460-1AFA-4AAE-ABE1-6D2D7E17BC39}"/>
              </a:ext>
            </a:extLst>
          </p:cNvPr>
          <p:cNvSpPr txBox="1"/>
          <p:nvPr/>
        </p:nvSpPr>
        <p:spPr>
          <a:xfrm>
            <a:off x="454024" y="6616212"/>
            <a:ext cx="6997699" cy="584775"/>
          </a:xfrm>
          <a:prstGeom prst="rect">
            <a:avLst/>
          </a:prstGeom>
          <a:noFill/>
        </p:spPr>
        <p:txBody>
          <a:bodyPr wrap="square" rtlCol="0">
            <a:spAutoFit/>
          </a:bodyPr>
          <a:lstStyle/>
          <a:p>
            <a:pPr algn="ctr"/>
            <a:r>
              <a:rPr lang="en-US" sz="3200" dirty="0">
                <a:latin typeface="Century Gothic" panose="020B0502020202020204" pitchFamily="34" charset="0"/>
              </a:rPr>
              <a:t>Mini-PROJECT: </a:t>
            </a:r>
            <a:r>
              <a:rPr lang="en-US" sz="3200" b="1" dirty="0">
                <a:solidFill>
                  <a:srgbClr val="003399"/>
                </a:solidFill>
                <a:latin typeface="Century Gothic" panose="020B0502020202020204" pitchFamily="34" charset="0"/>
              </a:rPr>
              <a:t>INVENT A CREATURE</a:t>
            </a:r>
          </a:p>
        </p:txBody>
      </p:sp>
      <p:sp>
        <p:nvSpPr>
          <p:cNvPr id="2" name="Rectangle 1">
            <a:extLst>
              <a:ext uri="{FF2B5EF4-FFF2-40B4-BE49-F238E27FC236}">
                <a16:creationId xmlns:a16="http://schemas.microsoft.com/office/drawing/2014/main" id="{2B5395DA-74A1-4776-90F6-6FDAB8F5E64B}"/>
              </a:ext>
            </a:extLst>
          </p:cNvPr>
          <p:cNvSpPr/>
          <p:nvPr/>
        </p:nvSpPr>
        <p:spPr>
          <a:xfrm>
            <a:off x="2343483" y="7294381"/>
            <a:ext cx="5078080" cy="2308324"/>
          </a:xfrm>
          <a:prstGeom prst="rect">
            <a:avLst/>
          </a:prstGeom>
        </p:spPr>
        <p:txBody>
          <a:bodyPr wrap="square">
            <a:spAutoFit/>
          </a:bodyPr>
          <a:lstStyle/>
          <a:p>
            <a:r>
              <a:rPr lang="en-US" sz="1600" dirty="0">
                <a:latin typeface="Century Gothic" panose="020B0502020202020204" pitchFamily="34" charset="0"/>
                <a:ea typeface="Times New Roman" panose="02020603050405020304" pitchFamily="18" charset="0"/>
                <a:cs typeface="Times New Roman" panose="02020603050405020304" pitchFamily="18" charset="0"/>
              </a:rPr>
              <a:t>You are a scientist researching the deep ocean floor. You have discovered a new sea animal. Draw a picture using document provided. Then on your own sheet of notebook paper, explain its habitat, and describe the new species in detail. </a:t>
            </a:r>
          </a:p>
          <a:p>
            <a:pPr marL="285750" indent="-285750">
              <a:buFont typeface="Wingdings" panose="05000000000000000000" pitchFamily="2" charset="2"/>
              <a:buChar char="q"/>
            </a:pPr>
            <a:r>
              <a:rPr lang="en-US" sz="1600" dirty="0">
                <a:latin typeface="Century Gothic" panose="020B0502020202020204" pitchFamily="34" charset="0"/>
                <a:cs typeface="Times New Roman" panose="02020603050405020304" pitchFamily="18" charset="0"/>
              </a:rPr>
              <a:t>Sketch and name the new species </a:t>
            </a:r>
          </a:p>
          <a:p>
            <a:pPr marL="285750" indent="-285750">
              <a:buFont typeface="Wingdings" panose="05000000000000000000" pitchFamily="2" charset="2"/>
              <a:buChar char="q"/>
            </a:pPr>
            <a:r>
              <a:rPr lang="en-US" sz="1600" dirty="0">
                <a:latin typeface="Century Gothic" panose="020B0502020202020204" pitchFamily="34" charset="0"/>
                <a:cs typeface="Times New Roman" panose="02020603050405020304" pitchFamily="18" charset="0"/>
              </a:rPr>
              <a:t>Determine its habitat, diet, and similar species </a:t>
            </a:r>
          </a:p>
          <a:p>
            <a:pPr marL="285750" indent="-285750">
              <a:buFont typeface="Wingdings" panose="05000000000000000000" pitchFamily="2" charset="2"/>
              <a:buChar char="q"/>
            </a:pPr>
            <a:r>
              <a:rPr lang="en-US" sz="1600" dirty="0">
                <a:latin typeface="Century Gothic" panose="020B0502020202020204" pitchFamily="34" charset="0"/>
                <a:cs typeface="Times New Roman" panose="02020603050405020304" pitchFamily="18" charset="0"/>
              </a:rPr>
              <a:t>Explain all of the above in a three-paragraph essay</a:t>
            </a:r>
            <a:endParaRPr lang="en-US" sz="1600" dirty="0"/>
          </a:p>
        </p:txBody>
      </p:sp>
      <p:pic>
        <p:nvPicPr>
          <p:cNvPr id="14" name="Picture 13">
            <a:extLst>
              <a:ext uri="{FF2B5EF4-FFF2-40B4-BE49-F238E27FC236}">
                <a16:creationId xmlns:a16="http://schemas.microsoft.com/office/drawing/2014/main" id="{C95F9E90-1EE0-4EA7-97ED-10BD8529661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584200" y="7294381"/>
            <a:ext cx="1668796" cy="2238830"/>
          </a:xfrm>
          <a:prstGeom prst="rect">
            <a:avLst/>
          </a:prstGeom>
        </p:spPr>
      </p:pic>
      <p:sp>
        <p:nvSpPr>
          <p:cNvPr id="15" name="TextBox 14">
            <a:extLst>
              <a:ext uri="{FF2B5EF4-FFF2-40B4-BE49-F238E27FC236}">
                <a16:creationId xmlns:a16="http://schemas.microsoft.com/office/drawing/2014/main" id="{9787DD09-4935-491F-B03D-24EA379F8853}"/>
              </a:ext>
            </a:extLst>
          </p:cNvPr>
          <p:cNvSpPr txBox="1"/>
          <p:nvPr/>
        </p:nvSpPr>
        <p:spPr>
          <a:xfrm>
            <a:off x="152400" y="9696946"/>
            <a:ext cx="418704" cy="369332"/>
          </a:xfrm>
          <a:prstGeom prst="rect">
            <a:avLst/>
          </a:prstGeom>
          <a:noFill/>
        </p:spPr>
        <p:txBody>
          <a:bodyPr wrap="none" rtlCol="0">
            <a:spAutoFit/>
          </a:bodyPr>
          <a:lstStyle/>
          <a:p>
            <a:r>
              <a:rPr lang="en-US" dirty="0">
                <a:solidFill>
                  <a:schemeClr val="bg1">
                    <a:lumMod val="65000"/>
                  </a:schemeClr>
                </a:solidFill>
              </a:rPr>
              <a:t>26</a:t>
            </a:r>
          </a:p>
        </p:txBody>
      </p:sp>
      <p:pic>
        <p:nvPicPr>
          <p:cNvPr id="17" name="Picture 16" descr="A close up of a logo&#10;&#10;Description automatically generated">
            <a:extLst>
              <a:ext uri="{FF2B5EF4-FFF2-40B4-BE49-F238E27FC236}">
                <a16:creationId xmlns:a16="http://schemas.microsoft.com/office/drawing/2014/main" id="{90D748AD-6845-43E1-93C9-32192150C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49" y="-369860"/>
            <a:ext cx="4572396" cy="2353260"/>
          </a:xfrm>
          <a:prstGeom prst="rect">
            <a:avLst/>
          </a:prstGeom>
        </p:spPr>
      </p:pic>
      <p:pic>
        <p:nvPicPr>
          <p:cNvPr id="18" name="Picture 17">
            <a:extLst>
              <a:ext uri="{FF2B5EF4-FFF2-40B4-BE49-F238E27FC236}">
                <a16:creationId xmlns:a16="http://schemas.microsoft.com/office/drawing/2014/main" id="{D4CD8587-49FD-40BD-B40B-7533CC0880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3682" y="-448518"/>
            <a:ext cx="4974336" cy="2408781"/>
          </a:xfrm>
          <a:prstGeom prst="rect">
            <a:avLst/>
          </a:prstGeom>
        </p:spPr>
      </p:pic>
    </p:spTree>
    <p:extLst>
      <p:ext uri="{BB962C8B-B14F-4D97-AF65-F5344CB8AC3E}">
        <p14:creationId xmlns:p14="http://schemas.microsoft.com/office/powerpoint/2010/main" val="2352621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AB4B7C-27E6-4BF8-B755-ECF638084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42044" y="418635"/>
            <a:ext cx="5688311" cy="7251699"/>
          </a:xfrm>
          <a:prstGeom prst="rect">
            <a:avLst/>
          </a:prstGeom>
        </p:spPr>
      </p:pic>
      <p:sp>
        <p:nvSpPr>
          <p:cNvPr id="2" name="Rectangle 1">
            <a:extLst>
              <a:ext uri="{FF2B5EF4-FFF2-40B4-BE49-F238E27FC236}">
                <a16:creationId xmlns:a16="http://schemas.microsoft.com/office/drawing/2014/main" id="{C7703C28-51BA-4C8E-86A8-C9226C791655}"/>
              </a:ext>
            </a:extLst>
          </p:cNvPr>
          <p:cNvSpPr/>
          <p:nvPr/>
        </p:nvSpPr>
        <p:spPr>
          <a:xfrm>
            <a:off x="260350" y="1200329"/>
            <a:ext cx="7251700" cy="85272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86CD1EC-C825-428D-8036-208923B96E69}"/>
              </a:ext>
            </a:extLst>
          </p:cNvPr>
          <p:cNvPicPr>
            <a:picLocks noChangeAspect="1"/>
          </p:cNvPicPr>
          <p:nvPr/>
        </p:nvPicPr>
        <p:blipFill rotWithShape="1">
          <a:blip r:embed="rId3">
            <a:extLst>
              <a:ext uri="{28A0092B-C50C-407E-A947-70E740481C1C}">
                <a14:useLocalDpi xmlns:a14="http://schemas.microsoft.com/office/drawing/2010/main" val="0"/>
              </a:ext>
            </a:extLst>
          </a:blip>
          <a:srcRect t="73359"/>
          <a:stretch/>
        </p:blipFill>
        <p:spPr>
          <a:xfrm>
            <a:off x="1148033" y="4217874"/>
            <a:ext cx="5544867" cy="1992426"/>
          </a:xfrm>
          <a:prstGeom prst="rect">
            <a:avLst/>
          </a:prstGeom>
        </p:spPr>
      </p:pic>
      <p:sp>
        <p:nvSpPr>
          <p:cNvPr id="9" name="TextBox 8">
            <a:extLst>
              <a:ext uri="{FF2B5EF4-FFF2-40B4-BE49-F238E27FC236}">
                <a16:creationId xmlns:a16="http://schemas.microsoft.com/office/drawing/2014/main" id="{90A1311D-C46C-45E0-9BCF-74B5EEC3FA85}"/>
              </a:ext>
            </a:extLst>
          </p:cNvPr>
          <p:cNvSpPr txBox="1"/>
          <p:nvPr/>
        </p:nvSpPr>
        <p:spPr>
          <a:xfrm>
            <a:off x="393700" y="6642100"/>
            <a:ext cx="6959600" cy="2893100"/>
          </a:xfrm>
          <a:prstGeom prst="rect">
            <a:avLst/>
          </a:prstGeom>
          <a:noFill/>
        </p:spPr>
        <p:txBody>
          <a:bodyPr wrap="square" rtlCol="0">
            <a:spAutoFit/>
          </a:bodyPr>
          <a:lstStyle/>
          <a:p>
            <a:r>
              <a:rPr lang="en-US" sz="1400" dirty="0">
                <a:latin typeface="Century Gothic" panose="020B0502020202020204" pitchFamily="34" charset="0"/>
              </a:rPr>
              <a:t>Describe the creature’s habitat, diet, and similar species.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a:t>
            </a:r>
          </a:p>
        </p:txBody>
      </p:sp>
      <p:sp>
        <p:nvSpPr>
          <p:cNvPr id="10" name="TextBox 9">
            <a:extLst>
              <a:ext uri="{FF2B5EF4-FFF2-40B4-BE49-F238E27FC236}">
                <a16:creationId xmlns:a16="http://schemas.microsoft.com/office/drawing/2014/main" id="{B1A659E1-4820-4927-A600-1B88FDC30BF9}"/>
              </a:ext>
            </a:extLst>
          </p:cNvPr>
          <p:cNvSpPr txBox="1"/>
          <p:nvPr/>
        </p:nvSpPr>
        <p:spPr>
          <a:xfrm>
            <a:off x="152400" y="9696946"/>
            <a:ext cx="418704" cy="369332"/>
          </a:xfrm>
          <a:prstGeom prst="rect">
            <a:avLst/>
          </a:prstGeom>
          <a:noFill/>
        </p:spPr>
        <p:txBody>
          <a:bodyPr wrap="none" rtlCol="0">
            <a:spAutoFit/>
          </a:bodyPr>
          <a:lstStyle/>
          <a:p>
            <a:r>
              <a:rPr lang="en-US" dirty="0">
                <a:solidFill>
                  <a:schemeClr val="bg1">
                    <a:lumMod val="65000"/>
                  </a:schemeClr>
                </a:solidFill>
              </a:rPr>
              <a:t>26</a:t>
            </a:r>
          </a:p>
        </p:txBody>
      </p:sp>
      <p:pic>
        <p:nvPicPr>
          <p:cNvPr id="12" name="Picture 11" descr="A close up of a logo&#10;&#10;Description automatically generated">
            <a:extLst>
              <a:ext uri="{FF2B5EF4-FFF2-40B4-BE49-F238E27FC236}">
                <a16:creationId xmlns:a16="http://schemas.microsoft.com/office/drawing/2014/main" id="{67D3ED64-CDE9-41C5-8F7D-622F3559C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849" y="-369860"/>
            <a:ext cx="4572396" cy="2353260"/>
          </a:xfrm>
          <a:prstGeom prst="rect">
            <a:avLst/>
          </a:prstGeom>
        </p:spPr>
      </p:pic>
      <p:pic>
        <p:nvPicPr>
          <p:cNvPr id="13" name="Picture 12">
            <a:extLst>
              <a:ext uri="{FF2B5EF4-FFF2-40B4-BE49-F238E27FC236}">
                <a16:creationId xmlns:a16="http://schemas.microsoft.com/office/drawing/2014/main" id="{EC9E73B8-FBC9-407E-AD42-15B5763F45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3682" y="-448518"/>
            <a:ext cx="4974336" cy="2408781"/>
          </a:xfrm>
          <a:prstGeom prst="rect">
            <a:avLst/>
          </a:prstGeom>
        </p:spPr>
      </p:pic>
    </p:spTree>
    <p:extLst>
      <p:ext uri="{BB962C8B-B14F-4D97-AF65-F5344CB8AC3E}">
        <p14:creationId xmlns:p14="http://schemas.microsoft.com/office/powerpoint/2010/main" val="3363958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9705</TotalTime>
  <Words>529</Words>
  <Application>Microsoft Macintosh PowerPoint</Application>
  <PresentationFormat>Custom</PresentationFormat>
  <Paragraphs>38</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Calibri Light</vt:lpstr>
      <vt:lpstr>Century Gothic</vt:lpstr>
      <vt:lpstr>Times New Roman</vt:lpstr>
      <vt:lpstr>Wingdings</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Wheaton</dc:creator>
  <cp:lastModifiedBy>Chris Kesler</cp:lastModifiedBy>
  <cp:revision>475</cp:revision>
  <dcterms:created xsi:type="dcterms:W3CDTF">2018-04-01T18:40:01Z</dcterms:created>
  <dcterms:modified xsi:type="dcterms:W3CDTF">2020-03-13T15:18:33Z</dcterms:modified>
</cp:coreProperties>
</file>